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86" r:id="rId3"/>
    <p:sldId id="257" r:id="rId4"/>
    <p:sldId id="280" r:id="rId5"/>
    <p:sldId id="266" r:id="rId6"/>
    <p:sldId id="274" r:id="rId7"/>
    <p:sldId id="288" r:id="rId8"/>
    <p:sldId id="275" r:id="rId9"/>
    <p:sldId id="281" r:id="rId10"/>
    <p:sldId id="259" r:id="rId11"/>
    <p:sldId id="289" r:id="rId12"/>
    <p:sldId id="277" r:id="rId13"/>
    <p:sldId id="278" r:id="rId14"/>
    <p:sldId id="282" r:id="rId15"/>
    <p:sldId id="260" r:id="rId16"/>
    <p:sldId id="261" r:id="rId17"/>
    <p:sldId id="287" r:id="rId18"/>
    <p:sldId id="283" r:id="rId19"/>
    <p:sldId id="262" r:id="rId20"/>
    <p:sldId id="279" r:id="rId2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30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89189" autoAdjust="0"/>
  </p:normalViewPr>
  <p:slideViewPr>
    <p:cSldViewPr snapToGrid="0" snapToObjects="1">
      <p:cViewPr varScale="1">
        <p:scale>
          <a:sx n="98" d="100"/>
          <a:sy n="98" d="100"/>
        </p:scale>
        <p:origin x="11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C68A3-539B-614C-AEED-9F3672566120}" type="datetimeFigureOut">
              <a:rPr lang="it-IT" smtClean="0"/>
              <a:t>25/02/2019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C7824B-A553-014E-91C5-21C7C50A6CB1}" type="slidenum">
              <a:rPr lang="it-IT" smtClean="0"/>
              <a:t>‹N›</a:t>
            </a:fld>
            <a:endParaRPr lang="it-IT"/>
          </a:p>
        </p:txBody>
      </p:sp>
    </p:spTree>
    <p:extLst>
      <p:ext uri="{BB962C8B-B14F-4D97-AF65-F5344CB8AC3E}">
        <p14:creationId xmlns:p14="http://schemas.microsoft.com/office/powerpoint/2010/main" val="16692693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825F9-C3E2-E147-B6D3-335C60204E37}" type="datetimeFigureOut">
              <a:rPr lang="it-IT" smtClean="0"/>
              <a:t>25/02/2019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8AB75-C383-C444-BAD8-6C37ACA0136C}" type="slidenum">
              <a:rPr lang="it-IT" smtClean="0"/>
              <a:t>‹N›</a:t>
            </a:fld>
            <a:endParaRPr lang="it-IT"/>
          </a:p>
        </p:txBody>
      </p:sp>
    </p:spTree>
    <p:extLst>
      <p:ext uri="{BB962C8B-B14F-4D97-AF65-F5344CB8AC3E}">
        <p14:creationId xmlns:p14="http://schemas.microsoft.com/office/powerpoint/2010/main" val="278867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dirty="0">
              <a:solidFill>
                <a:schemeClr val="tx1"/>
              </a:solidFill>
            </a:endParaRPr>
          </a:p>
          <a:p>
            <a:r>
              <a:rPr lang="it-IT" altLang="ja-JP" dirty="0">
                <a:cs typeface="ＭＳ Ｐゴシック"/>
              </a:rPr>
              <a:t>DOMANDA:</a:t>
            </a:r>
          </a:p>
          <a:p>
            <a:r>
              <a:rPr lang="it-IT" altLang="ja-JP" dirty="0">
                <a:cs typeface="ＭＳ Ｐゴシック"/>
              </a:rPr>
              <a:t>Impegno a corrispondere all’Università degli Studi di Modena e Reggio le quote e i contributi di iscrizione (attualmente pari a </a:t>
            </a:r>
            <a:r>
              <a:rPr lang="it-IT" altLang="ja-JP" b="1" dirty="0">
                <a:cs typeface="ＭＳ Ｐゴシック"/>
              </a:rPr>
              <a:t>€ 159,05/anno</a:t>
            </a:r>
            <a:r>
              <a:rPr lang="it-IT" altLang="ja-JP" dirty="0">
                <a:cs typeface="ＭＳ Ｐゴシック"/>
              </a:rPr>
              <a:t>) </a:t>
            </a:r>
          </a:p>
          <a:p>
            <a:r>
              <a:rPr lang="it-IT" altLang="ja-JP" dirty="0">
                <a:cs typeface="ＭＳ Ｐゴシック"/>
              </a:rPr>
              <a:t>PERO’ NELLA LETTERA DI IMPEGNO NON TROVO QUESTA AFFERMAZIONE</a:t>
            </a:r>
            <a:br>
              <a:rPr lang="it-IT" altLang="ja-JP" dirty="0">
                <a:cs typeface="ＭＳ Ｐゴシック"/>
              </a:rPr>
            </a:br>
            <a:endParaRPr lang="it-IT" dirty="0"/>
          </a:p>
        </p:txBody>
      </p:sp>
      <p:sp>
        <p:nvSpPr>
          <p:cNvPr id="4" name="Segnaposto numero diapositiva 3"/>
          <p:cNvSpPr>
            <a:spLocks noGrp="1"/>
          </p:cNvSpPr>
          <p:nvPr>
            <p:ph type="sldNum" sz="quarter" idx="10"/>
          </p:nvPr>
        </p:nvSpPr>
        <p:spPr/>
        <p:txBody>
          <a:bodyPr/>
          <a:lstStyle/>
          <a:p>
            <a:fld id="{88803B86-C2F3-4551-949B-E2E858032571}" type="slidenum">
              <a:rPr lang="it-IT" smtClean="0"/>
              <a:t>7</a:t>
            </a:fld>
            <a:endParaRPr lang="it-IT"/>
          </a:p>
        </p:txBody>
      </p:sp>
    </p:spTree>
    <p:extLst>
      <p:ext uri="{BB962C8B-B14F-4D97-AF65-F5344CB8AC3E}">
        <p14:creationId xmlns:p14="http://schemas.microsoft.com/office/powerpoint/2010/main" val="1562086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ltLang="ja-JP" dirty="0">
                <a:cs typeface="ＭＳ Ｐゴシック"/>
              </a:rPr>
              <a:t>STESSA DOMANDA PRECEDENTE:</a:t>
            </a:r>
          </a:p>
          <a:p>
            <a:r>
              <a:rPr lang="it-IT" altLang="ja-JP" dirty="0">
                <a:cs typeface="ＭＳ Ｐゴシック"/>
              </a:rPr>
              <a:t>Impegno a corrispondere all’Università degli Studi di Modena e Reggio le quote e i contributi di iscrizione (attualmente pari a </a:t>
            </a:r>
            <a:r>
              <a:rPr lang="it-IT" altLang="ja-JP" b="1" dirty="0">
                <a:cs typeface="ＭＳ Ｐゴシック"/>
              </a:rPr>
              <a:t>€ 159,05/anno</a:t>
            </a:r>
            <a:r>
              <a:rPr lang="it-IT" altLang="ja-JP" dirty="0">
                <a:cs typeface="ＭＳ Ｐゴシック"/>
              </a:rPr>
              <a:t>) </a:t>
            </a:r>
          </a:p>
          <a:p>
            <a:r>
              <a:rPr lang="it-IT" altLang="ja-JP" dirty="0">
                <a:cs typeface="ＭＳ Ｐゴシック"/>
              </a:rPr>
              <a:t>PERO’ NELLA LETTERA DI IMPEGNO NON TROVO QUESTA AFFERMAZIONE</a:t>
            </a:r>
            <a:br>
              <a:rPr lang="it-IT" altLang="ja-JP" dirty="0">
                <a:cs typeface="ＭＳ Ｐゴシック"/>
              </a:rPr>
            </a:br>
            <a:endParaRPr lang="it-IT" dirty="0"/>
          </a:p>
          <a:p>
            <a:endParaRPr lang="it-IT" dirty="0"/>
          </a:p>
        </p:txBody>
      </p:sp>
      <p:sp>
        <p:nvSpPr>
          <p:cNvPr id="4" name="Segnaposto numero diapositiva 3"/>
          <p:cNvSpPr>
            <a:spLocks noGrp="1"/>
          </p:cNvSpPr>
          <p:nvPr>
            <p:ph type="sldNum" sz="quarter" idx="10"/>
          </p:nvPr>
        </p:nvSpPr>
        <p:spPr/>
        <p:txBody>
          <a:bodyPr/>
          <a:lstStyle/>
          <a:p>
            <a:fld id="{88803B86-C2F3-4551-949B-E2E858032571}" type="slidenum">
              <a:rPr lang="it-IT" smtClean="0"/>
              <a:t>11</a:t>
            </a:fld>
            <a:endParaRPr lang="it-IT"/>
          </a:p>
        </p:txBody>
      </p:sp>
    </p:spTree>
    <p:extLst>
      <p:ext uri="{BB962C8B-B14F-4D97-AF65-F5344CB8AC3E}">
        <p14:creationId xmlns:p14="http://schemas.microsoft.com/office/powerpoint/2010/main" val="3778513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8803B86-C2F3-4551-949B-E2E858032571}" type="slidenum">
              <a:rPr lang="it-IT" smtClean="0"/>
              <a:t>17</a:t>
            </a:fld>
            <a:endParaRPr lang="it-IT"/>
          </a:p>
        </p:txBody>
      </p:sp>
    </p:spTree>
    <p:extLst>
      <p:ext uri="{BB962C8B-B14F-4D97-AF65-F5344CB8AC3E}">
        <p14:creationId xmlns:p14="http://schemas.microsoft.com/office/powerpoint/2010/main" val="1569516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olo">
    <p:spTree>
      <p:nvGrpSpPr>
        <p:cNvPr id="1" name=""/>
        <p:cNvGrpSpPr/>
        <p:nvPr/>
      </p:nvGrpSpPr>
      <p:grpSpPr>
        <a:xfrm>
          <a:off x="0" y="0"/>
          <a:ext cx="0" cy="0"/>
          <a:chOff x="0" y="0"/>
          <a:chExt cx="0" cy="0"/>
        </a:xfrm>
      </p:grpSpPr>
      <p:sp>
        <p:nvSpPr>
          <p:cNvPr id="4" name="Rettangolo 3"/>
          <p:cNvSpPr/>
          <p:nvPr userDrawn="1"/>
        </p:nvSpPr>
        <p:spPr>
          <a:xfrm>
            <a:off x="474341" y="2493698"/>
            <a:ext cx="8231383" cy="4013942"/>
          </a:xfrm>
          <a:prstGeom prst="rect">
            <a:avLst/>
          </a:prstGeom>
          <a:solidFill>
            <a:srgbClr val="EB301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440000" y="2988000"/>
            <a:ext cx="6400800" cy="1080000"/>
          </a:xfrm>
          <a:prstGeom prst="rect">
            <a:avLst/>
          </a:prstGeom>
        </p:spPr>
        <p:txBody>
          <a:bodyPr anchor="t" anchorCtr="0"/>
          <a:lstStyle>
            <a:lvl1pPr>
              <a:lnSpc>
                <a:spcPts val="4480"/>
              </a:lnSpc>
              <a:defRPr sz="4400" b="1" i="0">
                <a:solidFill>
                  <a:schemeClr val="bg1"/>
                </a:solidFill>
                <a:latin typeface="Helvetica Neue"/>
                <a:cs typeface="Helvetica Neue"/>
              </a:defRPr>
            </a:lvl1pPr>
          </a:lstStyle>
          <a:p>
            <a:r>
              <a:rPr lang="it-IT" dirty="0"/>
              <a:t>Fare clic per modificare stile</a:t>
            </a:r>
          </a:p>
        </p:txBody>
      </p:sp>
      <p:sp>
        <p:nvSpPr>
          <p:cNvPr id="3" name="Sottotitolo 2"/>
          <p:cNvSpPr>
            <a:spLocks noGrp="1"/>
          </p:cNvSpPr>
          <p:nvPr>
            <p:ph type="subTitle" idx="1"/>
          </p:nvPr>
        </p:nvSpPr>
        <p:spPr>
          <a:xfrm>
            <a:off x="1440000" y="4392000"/>
            <a:ext cx="6400800" cy="626400"/>
          </a:xfrm>
          <a:prstGeom prst="rect">
            <a:avLst/>
          </a:prstGeom>
        </p:spPr>
        <p:txBody>
          <a:bodyPr/>
          <a:lstStyle>
            <a:lvl1pPr marL="0" indent="0" algn="l">
              <a:lnSpc>
                <a:spcPts val="3120"/>
              </a:lnSpc>
              <a:buNone/>
              <a:defRPr sz="3000">
                <a:solidFill>
                  <a:srgbClr val="FFFFFF"/>
                </a:solidFill>
                <a:latin typeface="Helvetica Neue LT Std 55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pic>
        <p:nvPicPr>
          <p:cNvPr id="5" name="Immagin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9851" y="176196"/>
            <a:ext cx="4944963" cy="3219694"/>
          </a:xfrm>
          <a:prstGeom prst="rect">
            <a:avLst/>
          </a:prstGeom>
        </p:spPr>
      </p:pic>
    </p:spTree>
    <p:extLst>
      <p:ext uri="{BB962C8B-B14F-4D97-AF65-F5344CB8AC3E}">
        <p14:creationId xmlns:p14="http://schemas.microsoft.com/office/powerpoint/2010/main" val="299602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2 colonne">
    <p:spTree>
      <p:nvGrpSpPr>
        <p:cNvPr id="1" name=""/>
        <p:cNvGrpSpPr/>
        <p:nvPr/>
      </p:nvGrpSpPr>
      <p:grpSpPr>
        <a:xfrm>
          <a:off x="0" y="0"/>
          <a:ext cx="0" cy="0"/>
          <a:chOff x="0" y="0"/>
          <a:chExt cx="0" cy="0"/>
        </a:xfrm>
      </p:grpSpPr>
      <p:sp>
        <p:nvSpPr>
          <p:cNvPr id="2"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a:t>Fare clic per modificare stile</a:t>
            </a:r>
          </a:p>
        </p:txBody>
      </p:sp>
      <p:sp>
        <p:nvSpPr>
          <p:cNvPr id="3" name="Segnaposto contenuto 2"/>
          <p:cNvSpPr>
            <a:spLocks noGrp="1"/>
          </p:cNvSpPr>
          <p:nvPr>
            <p:ph idx="1"/>
          </p:nvPr>
        </p:nvSpPr>
        <p:spPr>
          <a:xfrm>
            <a:off x="1440000" y="2394000"/>
            <a:ext cx="6562800" cy="3391200"/>
          </a:xfrm>
          <a:prstGeom prst="rect">
            <a:avLst/>
          </a:prstGeom>
        </p:spPr>
        <p:txBody>
          <a:bodyPr numCol="2"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a:t>Fare clic per modificare gli stili del testo dello schema</a:t>
            </a:r>
          </a:p>
        </p:txBody>
      </p:sp>
      <p:sp>
        <p:nvSpPr>
          <p:cNvPr id="6"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a:t>Sottotitolo</a:t>
            </a:r>
          </a:p>
        </p:txBody>
      </p:sp>
      <p:pic>
        <p:nvPicPr>
          <p:cNvPr id="11" name="Immagine 10"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
        <p:nvSpPr>
          <p:cNvPr id="9"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a:t>gg/mm/</a:t>
            </a:r>
            <a:r>
              <a:rPr lang="it-IT" dirty="0" err="1"/>
              <a:t>aaaa</a:t>
            </a:r>
            <a:endParaRPr lang="it-IT" dirty="0"/>
          </a:p>
        </p:txBody>
      </p:sp>
      <p:sp>
        <p:nvSpPr>
          <p:cNvPr id="10"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a:t>Nome insegnamento</a:t>
            </a:r>
          </a:p>
        </p:txBody>
      </p:sp>
    </p:spTree>
    <p:extLst>
      <p:ext uri="{BB962C8B-B14F-4D97-AF65-F5344CB8AC3E}">
        <p14:creationId xmlns:p14="http://schemas.microsoft.com/office/powerpoint/2010/main" val="362647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to 1 colonne">
    <p:spTree>
      <p:nvGrpSpPr>
        <p:cNvPr id="1" name=""/>
        <p:cNvGrpSpPr/>
        <p:nvPr/>
      </p:nvGrpSpPr>
      <p:grpSpPr>
        <a:xfrm>
          <a:off x="0" y="0"/>
          <a:ext cx="0" cy="0"/>
          <a:chOff x="0" y="0"/>
          <a:chExt cx="0" cy="0"/>
        </a:xfrm>
      </p:grpSpPr>
      <p:sp>
        <p:nvSpPr>
          <p:cNvPr id="3" name="Titolo 1"/>
          <p:cNvSpPr>
            <a:spLocks noGrp="1"/>
          </p:cNvSpPr>
          <p:nvPr>
            <p:ph type="title"/>
          </p:nvPr>
        </p:nvSpPr>
        <p:spPr>
          <a:xfrm>
            <a:off x="1440000" y="306000"/>
            <a:ext cx="7171200" cy="514800"/>
          </a:xfrm>
          <a:prstGeom prst="rect">
            <a:avLst/>
          </a:prstGeom>
        </p:spPr>
        <p:txBody>
          <a:bodyPr anchor="ctr" anchorCtr="0"/>
          <a:lstStyle>
            <a:lvl1pPr>
              <a:defRPr b="1" i="0">
                <a:latin typeface="Helvetica Neue"/>
                <a:cs typeface="Helvetica Neue"/>
              </a:defRPr>
            </a:lvl1pPr>
          </a:lstStyle>
          <a:p>
            <a:r>
              <a:rPr lang="it-IT" dirty="0"/>
              <a:t>Fare clic per modificare stile</a:t>
            </a:r>
          </a:p>
        </p:txBody>
      </p:sp>
      <p:sp>
        <p:nvSpPr>
          <p:cNvPr id="4" name="Segnaposto contenuto 2"/>
          <p:cNvSpPr>
            <a:spLocks noGrp="1"/>
          </p:cNvSpPr>
          <p:nvPr>
            <p:ph idx="1"/>
          </p:nvPr>
        </p:nvSpPr>
        <p:spPr>
          <a:xfrm>
            <a:off x="1440000" y="2394000"/>
            <a:ext cx="6562800" cy="3391200"/>
          </a:xfrm>
          <a:prstGeom prst="rect">
            <a:avLst/>
          </a:prstGeom>
        </p:spPr>
        <p:txBody>
          <a:bodyPr numCol="1" spcCol="360000">
            <a:normAutofit/>
          </a:bodyPr>
          <a:lstStyle>
            <a:lvl1pPr marL="0" indent="0" algn="just">
              <a:buNone/>
              <a:defRPr sz="3000">
                <a:solidFill>
                  <a:schemeClr val="tx1">
                    <a:lumMod val="50000"/>
                    <a:lumOff val="50000"/>
                  </a:schemeClr>
                </a:solidFill>
                <a:latin typeface="Helvetica Neue"/>
                <a:cs typeface="Helvetica Neue"/>
              </a:defRPr>
            </a:lvl1pPr>
          </a:lstStyle>
          <a:p>
            <a:pPr lvl="0"/>
            <a:r>
              <a:rPr lang="it-IT" dirty="0"/>
              <a:t>Fare clic per modificare gli stili del testo dello schema</a:t>
            </a:r>
          </a:p>
        </p:txBody>
      </p:sp>
      <p:sp>
        <p:nvSpPr>
          <p:cNvPr id="5" name="Segnaposto data 3"/>
          <p:cNvSpPr>
            <a:spLocks noGrp="1"/>
          </p:cNvSpPr>
          <p:nvPr>
            <p:ph type="dt" sz="half" idx="10"/>
          </p:nvPr>
        </p:nvSpPr>
        <p:spPr>
          <a:xfrm>
            <a:off x="1440000" y="6306345"/>
            <a:ext cx="932895" cy="365125"/>
          </a:xfrm>
          <a:prstGeom prst="rect">
            <a:avLst/>
          </a:prstGeom>
        </p:spPr>
        <p:txBody>
          <a:bodyPr anchor="t" anchorCtr="0"/>
          <a:lstStyle>
            <a:lvl1pPr>
              <a:defRPr sz="1000" b="0" i="0">
                <a:solidFill>
                  <a:schemeClr val="tx1">
                    <a:lumMod val="50000"/>
                    <a:lumOff val="50000"/>
                  </a:schemeClr>
                </a:solidFill>
                <a:latin typeface="Helvetica Neue Light"/>
                <a:cs typeface="Helvetica Neue Light"/>
              </a:defRPr>
            </a:lvl1pPr>
          </a:lstStyle>
          <a:p>
            <a:r>
              <a:rPr lang="it-IT" dirty="0"/>
              <a:t>gg/mm/</a:t>
            </a:r>
            <a:r>
              <a:rPr lang="it-IT" dirty="0" err="1"/>
              <a:t>aaaa</a:t>
            </a:r>
            <a:endParaRPr lang="it-IT" dirty="0"/>
          </a:p>
        </p:txBody>
      </p:sp>
      <p:sp>
        <p:nvSpPr>
          <p:cNvPr id="6" name="Segnaposto piè di pagina 4"/>
          <p:cNvSpPr>
            <a:spLocks noGrp="1"/>
          </p:cNvSpPr>
          <p:nvPr>
            <p:ph type="ftr" sz="quarter" idx="11"/>
          </p:nvPr>
        </p:nvSpPr>
        <p:spPr>
          <a:xfrm>
            <a:off x="2568824" y="6306345"/>
            <a:ext cx="5175215" cy="365125"/>
          </a:xfrm>
          <a:prstGeom prst="rect">
            <a:avLst/>
          </a:prstGeom>
        </p:spPr>
        <p:txBody>
          <a:bodyPr anchor="t" anchorCtr="0"/>
          <a:lstStyle>
            <a:lvl1pPr algn="l">
              <a:defRPr sz="1000" b="0" i="0">
                <a:solidFill>
                  <a:schemeClr val="tx1">
                    <a:lumMod val="50000"/>
                    <a:lumOff val="50000"/>
                  </a:schemeClr>
                </a:solidFill>
                <a:latin typeface="Helvetica Neue Light"/>
                <a:cs typeface="Helvetica Neue Light"/>
              </a:defRPr>
            </a:lvl1pPr>
          </a:lstStyle>
          <a:p>
            <a:r>
              <a:rPr lang="it-IT" dirty="0"/>
              <a:t>Nome insegnamento</a:t>
            </a:r>
          </a:p>
        </p:txBody>
      </p:sp>
      <p:sp>
        <p:nvSpPr>
          <p:cNvPr id="7" name="Segnaposto numero diapositiva 5"/>
          <p:cNvSpPr>
            <a:spLocks noGrp="1"/>
          </p:cNvSpPr>
          <p:nvPr>
            <p:ph type="sldNum" sz="quarter" idx="12"/>
          </p:nvPr>
        </p:nvSpPr>
        <p:spPr>
          <a:xfrm>
            <a:off x="8270226" y="6306345"/>
            <a:ext cx="416574" cy="365125"/>
          </a:xfrm>
          <a:prstGeom prst="rect">
            <a:avLst/>
          </a:prstGeom>
        </p:spPr>
        <p:txBody>
          <a:bodyPr anchor="t" anchorCtr="0"/>
          <a:lstStyle>
            <a:lvl1pPr>
              <a:defRPr sz="900" b="0" i="0">
                <a:solidFill>
                  <a:schemeClr val="tx1">
                    <a:lumMod val="50000"/>
                    <a:lumOff val="50000"/>
                  </a:schemeClr>
                </a:solidFill>
                <a:latin typeface="Helvetica Neue Light"/>
                <a:cs typeface="Helvetica Neue Light"/>
              </a:defRPr>
            </a:lvl1pPr>
          </a:lstStyle>
          <a:p>
            <a:fld id="{E0F8B7D7-B5E3-644D-9856-CC0934E69055}" type="slidenum">
              <a:rPr lang="it-IT" smtClean="0"/>
              <a:pPr/>
              <a:t>‹N›</a:t>
            </a:fld>
            <a:endParaRPr lang="it-IT" dirty="0"/>
          </a:p>
        </p:txBody>
      </p:sp>
      <p:sp>
        <p:nvSpPr>
          <p:cNvPr id="8" name="Segnaposto testo 7"/>
          <p:cNvSpPr>
            <a:spLocks noGrp="1"/>
          </p:cNvSpPr>
          <p:nvPr>
            <p:ph type="body" sz="quarter" idx="13" hasCustomPrompt="1"/>
          </p:nvPr>
        </p:nvSpPr>
        <p:spPr>
          <a:xfrm>
            <a:off x="1440000" y="842400"/>
            <a:ext cx="7171200" cy="327600"/>
          </a:xfrm>
          <a:prstGeom prst="rect">
            <a:avLst/>
          </a:prstGeom>
        </p:spPr>
        <p:txBody>
          <a:bodyPr anchor="ctr" anchorCtr="0">
            <a:noAutofit/>
          </a:bodyPr>
          <a:lstStyle>
            <a:lvl1pPr marL="0" indent="0">
              <a:buNone/>
              <a:defRPr sz="2600" b="0" i="0">
                <a:solidFill>
                  <a:srgbClr val="595959"/>
                </a:solidFill>
                <a:latin typeface="Helvetica Neue Medium"/>
                <a:cs typeface="Helvetica Neue Medium"/>
              </a:defRPr>
            </a:lvl1pPr>
          </a:lstStyle>
          <a:p>
            <a:pPr lvl="0"/>
            <a:r>
              <a:rPr lang="it-IT" dirty="0"/>
              <a:t>Sottotitolo</a:t>
            </a:r>
          </a:p>
        </p:txBody>
      </p:sp>
      <p:pic>
        <p:nvPicPr>
          <p:cNvPr id="9" name="Immagine 8" descr="unimor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535" y="6339386"/>
            <a:ext cx="935998" cy="175104"/>
          </a:xfrm>
          <a:prstGeom prst="rect">
            <a:avLst/>
          </a:prstGeom>
        </p:spPr>
      </p:pic>
    </p:spTree>
    <p:extLst>
      <p:ext uri="{BB962C8B-B14F-4D97-AF65-F5344CB8AC3E}">
        <p14:creationId xmlns:p14="http://schemas.microsoft.com/office/powerpoint/2010/main" val="257837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3FCFE24-699E-40C0-ACDC-68AE5C456B9D}" type="datetimeFigureOut">
              <a:rPr lang="it-IT"/>
              <a:pPr>
                <a:defRPr/>
              </a:pPr>
              <a:t>25/02/2019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B34D0347-1005-4166-A93A-F36C37425AFD}" type="slidenum">
              <a:rPr lang="it-IT"/>
              <a:pPr>
                <a:defRPr/>
              </a:pPr>
              <a:t>‹N›</a:t>
            </a:fld>
            <a:endParaRPr lang="it-IT"/>
          </a:p>
        </p:txBody>
      </p:sp>
    </p:spTree>
    <p:extLst>
      <p:ext uri="{BB962C8B-B14F-4D97-AF65-F5344CB8AC3E}">
        <p14:creationId xmlns:p14="http://schemas.microsoft.com/office/powerpoint/2010/main" val="205443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3DC8256-6B19-4921-95DA-E5505F398EF1}" type="datetimeFigureOut">
              <a:rPr lang="it-IT"/>
              <a:pPr>
                <a:defRPr/>
              </a:pPr>
              <a:t>25/02/2019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8FBA934-35CF-4DF4-9D37-2D43596E7797}" type="slidenum">
              <a:rPr lang="it-IT"/>
              <a:pPr>
                <a:defRPr/>
              </a:pPr>
              <a:t>‹N›</a:t>
            </a:fld>
            <a:endParaRPr lang="it-IT"/>
          </a:p>
        </p:txBody>
      </p:sp>
    </p:spTree>
    <p:extLst>
      <p:ext uri="{BB962C8B-B14F-4D97-AF65-F5344CB8AC3E}">
        <p14:creationId xmlns:p14="http://schemas.microsoft.com/office/powerpoint/2010/main" val="18020442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4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l" defTabSz="457200" rtl="0" eaLnBrk="1" latinLnBrk="0" hangingPunct="1">
        <a:spcBef>
          <a:spcPct val="0"/>
        </a:spcBef>
        <a:buNone/>
        <a:defRPr sz="3600" b="1"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ct.unimore.it/ict_docs/Finanziamento/Moduli/Convenzione%20%20dott.%20in%20collab.%20con%20imprese%20o%20industriale%20XXXV.doc" TargetMode="External"/><Relationship Id="rId2" Type="http://schemas.openxmlformats.org/officeDocument/2006/relationships/hyperlink" Target="http://www.ict.unimore.it/ict_docs/Finanziamento/Moduli/Lettera%20di%20impegno%20dott.%20in%20collaborazione%20con%20le%20Imprese%20-%20Industriale%20XXXV.docx"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http://www.ict.unimore.it/ict_docs/Finanziamento/Moduli/Lettera%20di%20impegno%20finanziamento%20borsa%20enti%20pubblici%20XXXV.docx" TargetMode="External"/><Relationship Id="rId3" Type="http://schemas.openxmlformats.org/officeDocument/2006/relationships/hyperlink" Target="http://www.ict.unimore.it/ict_docs/Finanziamento/Moduli/Lettera%20di%20impegno%20finanziamento%20borsa%20da%20esterni%20XXXV.docx" TargetMode="External"/><Relationship Id="rId7" Type="http://schemas.openxmlformats.org/officeDocument/2006/relationships/hyperlink" Target="http://www.ict.unimore.it/ict_docs/Finanziamento/Moduli/Convenzione%20per%20finanziamento%20borse%20da%20parte%20di%20soggetti%20esterni%20SENZA%20fideiussione%20XXXV.do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www.ict.unimore.it/ict_docs/Finanziamento/Moduli/Schema%20di%20polizza%20fidejussoria%20per%20finanziamento%20borsa%20di%20studio%20XXXV.doc" TargetMode="External"/><Relationship Id="rId5" Type="http://schemas.openxmlformats.org/officeDocument/2006/relationships/hyperlink" Target="http://www.ict.unimore.it/ict_docs/Finanziamento/Moduli/Convenzione%20per%20finanziamento%20borse%20di%20studio%20da%20parte%20di%20soggetto%20esterno%20con%20fideiussione%20XXXV.doc" TargetMode="External"/><Relationship Id="rId4" Type="http://schemas.openxmlformats.org/officeDocument/2006/relationships/hyperlink" Target="http://www.affaristituzionalicontrattigare.unimore.it/site/home/schemi-tipo-e-modulistica/convenzioni-e-accordi-tipo/documento122049245.html" TargetMode="External"/><Relationship Id="rId9" Type="http://schemas.openxmlformats.org/officeDocument/2006/relationships/hyperlink" Target="http://www.ict.unimore.it/ict_docs/Finanziamento/Moduli/Convenzione%20per%20finanziamento%20borse%20di%20studio%20da%20parte%20di%20ente%20pubblico%20XXXV.do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ict.unimore.it/ict_docs/Finanziamento/Moduli/Convenzione%20finanziamento%20assegno%20di%20ricerca%20XXXV.rtf" TargetMode="External"/><Relationship Id="rId2" Type="http://schemas.openxmlformats.org/officeDocument/2006/relationships/hyperlink" Target="https://www.unimore.it/ateneo/RegolamentoDett.html?R=609"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ict.unimore.it/ict_docs/Finanziamento/Moduli/Lettera%20di%20impegno%20apprendistato_XXXV.do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000" dirty="0"/>
              <a:t>Modalità di finanziamento del Dottorato di Ricerca in ICT</a:t>
            </a:r>
            <a:br>
              <a:rPr lang="it-IT" sz="4000" dirty="0"/>
            </a:br>
            <a:endParaRPr lang="it-IT" sz="4000" dirty="0"/>
          </a:p>
        </p:txBody>
      </p:sp>
      <p:sp>
        <p:nvSpPr>
          <p:cNvPr id="3" name="Sottotitolo 2"/>
          <p:cNvSpPr>
            <a:spLocks noGrp="1"/>
          </p:cNvSpPr>
          <p:nvPr>
            <p:ph type="subTitle" idx="1"/>
          </p:nvPr>
        </p:nvSpPr>
        <p:spPr/>
        <p:txBody>
          <a:bodyPr/>
          <a:lstStyle/>
          <a:p>
            <a:r>
              <a:rPr lang="it-IT" sz="2400" dirty="0">
                <a:solidFill>
                  <a:schemeClr val="bg1"/>
                </a:solidFill>
                <a:latin typeface="Helvetica Neue Medium"/>
                <a:ea typeface="Helvetica Neue Medium"/>
                <a:cs typeface="Helvetica Neue Medium"/>
              </a:rPr>
              <a:t>Prof.  Sonia Bergamaschi </a:t>
            </a:r>
          </a:p>
        </p:txBody>
      </p:sp>
    </p:spTree>
    <p:extLst>
      <p:ext uri="{BB962C8B-B14F-4D97-AF65-F5344CB8AC3E}">
        <p14:creationId xmlns:p14="http://schemas.microsoft.com/office/powerpoint/2010/main" val="370342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33FAE8-6011-46F8-B472-455EC5356BA8}"/>
              </a:ext>
            </a:extLst>
          </p:cNvPr>
          <p:cNvSpPr>
            <a:spLocks noGrp="1"/>
          </p:cNvSpPr>
          <p:nvPr>
            <p:ph type="title"/>
          </p:nvPr>
        </p:nvSpPr>
        <p:spPr/>
        <p:txBody>
          <a:bodyPr/>
          <a:lstStyle/>
          <a:p>
            <a:r>
              <a:rPr lang="it-IT" altLang="ja-JP" dirty="0">
                <a:cs typeface="ＭＳ Ｐゴシック"/>
              </a:rPr>
              <a:t>Dottorato industriale</a:t>
            </a:r>
            <a:endParaRPr lang="it-IT" dirty="0"/>
          </a:p>
        </p:txBody>
      </p:sp>
      <p:sp>
        <p:nvSpPr>
          <p:cNvPr id="3" name="Segnaposto contenuto 2">
            <a:extLst>
              <a:ext uri="{FF2B5EF4-FFF2-40B4-BE49-F238E27FC236}">
                <a16:creationId xmlns:a16="http://schemas.microsoft.com/office/drawing/2014/main" id="{4DFF03F3-269E-4656-A35A-C4A5828B18F5}"/>
              </a:ext>
            </a:extLst>
          </p:cNvPr>
          <p:cNvSpPr>
            <a:spLocks noGrp="1"/>
          </p:cNvSpPr>
          <p:nvPr>
            <p:ph idx="1"/>
          </p:nvPr>
        </p:nvSpPr>
        <p:spPr>
          <a:xfrm>
            <a:off x="831600" y="1681018"/>
            <a:ext cx="7779600" cy="4104182"/>
          </a:xfrm>
        </p:spPr>
        <p:txBody>
          <a:bodyPr>
            <a:normAutofit fontScale="77500" lnSpcReduction="20000"/>
          </a:bodyPr>
          <a:lstStyle/>
          <a:p>
            <a:pPr marL="285750" indent="-285750">
              <a:buFontTx/>
              <a:buChar char="-"/>
            </a:pPr>
            <a:r>
              <a:rPr lang="it-IT" altLang="ja-JP" dirty="0"/>
              <a:t>La procedura di attivazione di un dottorato industriale comporta la sottoscrizione, da parte dell’Impresa interessata, di una opportuna convenzione, con la quale l’Impresa stessa chiede di attivare almeno un posto di Dottorato di Ricerca riservato ad un proprio dipendente, in possesso dei requisiti previsti dal bando di concorso e previo superamento delle prove previste nel medesimo.</a:t>
            </a:r>
          </a:p>
          <a:p>
            <a:pPr marL="285750" indent="-285750">
              <a:buFontTx/>
              <a:buChar char="-"/>
            </a:pPr>
            <a:endParaRPr lang="it-IT" altLang="ja-JP" dirty="0"/>
          </a:p>
          <a:p>
            <a:pPr marL="285750" indent="-285750">
              <a:buFontTx/>
              <a:buChar char="-"/>
            </a:pPr>
            <a:r>
              <a:rPr lang="it-IT" altLang="ja-JP" dirty="0"/>
              <a:t>Il posto viene messo a concorso, secondo le disposizioni e le modalità stabilite dal Regolamento dei corsi per il conseguimento del Dottorato di Ricerca, ma è comunque riservato ad un dipendente dell’azienda.</a:t>
            </a:r>
          </a:p>
          <a:p>
            <a:pPr>
              <a:buFontTx/>
              <a:buChar char="-"/>
            </a:pPr>
            <a:endParaRPr lang="it-IT" altLang="ja-JP" dirty="0"/>
          </a:p>
          <a:p>
            <a:endParaRPr lang="it-IT" dirty="0"/>
          </a:p>
        </p:txBody>
      </p:sp>
      <p:sp>
        <p:nvSpPr>
          <p:cNvPr id="4" name="Segnaposto testo 3">
            <a:extLst>
              <a:ext uri="{FF2B5EF4-FFF2-40B4-BE49-F238E27FC236}">
                <a16:creationId xmlns:a16="http://schemas.microsoft.com/office/drawing/2014/main" id="{3B006421-BC55-4454-9A48-C88413D3DCA1}"/>
              </a:ext>
            </a:extLst>
          </p:cNvPr>
          <p:cNvSpPr>
            <a:spLocks noGrp="1"/>
          </p:cNvSpPr>
          <p:nvPr>
            <p:ph type="body" sz="quarter" idx="13"/>
          </p:nvPr>
        </p:nvSpPr>
        <p:spPr/>
        <p:txBody>
          <a:bodyPr/>
          <a:lstStyle/>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ChangeArrowheads="1"/>
          </p:cNvSpPr>
          <p:nvPr/>
        </p:nvSpPr>
        <p:spPr bwMode="auto">
          <a:xfrm>
            <a:off x="271849" y="1611153"/>
            <a:ext cx="8501448" cy="4247317"/>
          </a:xfrm>
          <a:prstGeom prst="rect">
            <a:avLst/>
          </a:prstGeom>
          <a:noFill/>
          <a:ln w="9525">
            <a:noFill/>
            <a:miter lim="800000"/>
            <a:headEnd/>
            <a:tailEnd/>
          </a:ln>
        </p:spPr>
        <p:txBody>
          <a:bodyPr wrap="square" anchor="ctr">
            <a:spAutoFit/>
          </a:bodyPr>
          <a:lstStyle/>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 L 'Impresa si obbliga, per tutta la durata del Corso di Dottorato, a corrispondere ai propri dipendenti ammessi al dottorato il trattamento normativo ed economico previsto dal vigente CCNL relativo al comparto nel quale opera l'impresa, ivi compresa l'eventuale maggiorazione per soggiorni all’estero autorizzati dal Collegio dei Docenti del Corso di Dottorato, nonché a garantire le coperture previdenziali e assicurative per gli infortuni sul lavoro occorsi al dipendente. </a:t>
            </a:r>
          </a:p>
          <a:p>
            <a:pPr marL="342900" indent="-342900">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L'impresa si impegna a corrispondere all’Università degli Studi di Modena e Reggio Emilia  le </a:t>
            </a:r>
            <a:r>
              <a:rPr lang="it-IT" altLang="ja-JP" b="1" u="sng" dirty="0">
                <a:latin typeface="Helvetica Neue" panose="020B0403020202020204" pitchFamily="34" charset="0"/>
                <a:ea typeface="Helvetica Neue" panose="020B0403020202020204" pitchFamily="34" charset="0"/>
                <a:cs typeface="ＭＳ Ｐゴシック"/>
              </a:rPr>
              <a:t>quote e i contributi di iscrizione</a:t>
            </a:r>
            <a:r>
              <a:rPr lang="it-IT" altLang="ja-JP" dirty="0">
                <a:latin typeface="Helvetica Neue" panose="020B0403020202020204" pitchFamily="34" charset="0"/>
                <a:ea typeface="Helvetica Neue" panose="020B0403020202020204" pitchFamily="34" charset="0"/>
                <a:cs typeface="ＭＳ Ｐゴシック"/>
              </a:rPr>
              <a:t> (attualmente pari a </a:t>
            </a:r>
            <a:r>
              <a:rPr lang="it-IT" altLang="ja-JP" b="1" dirty="0">
                <a:latin typeface="Helvetica Neue" panose="020B0403020202020204" pitchFamily="34" charset="0"/>
                <a:ea typeface="Helvetica Neue" panose="020B0403020202020204" pitchFamily="34" charset="0"/>
                <a:cs typeface="ＭＳ Ｐゴシック"/>
              </a:rPr>
              <a:t>€ 159,05/anno)</a:t>
            </a:r>
            <a:r>
              <a:rPr lang="it-IT" altLang="ja-JP" dirty="0">
                <a:latin typeface="Helvetica Neue" panose="020B0403020202020204" pitchFamily="34" charset="0"/>
                <a:ea typeface="Helvetica Neue" panose="020B0403020202020204" pitchFamily="34" charset="0"/>
                <a:cs typeface="ＭＳ Ｐゴシック"/>
              </a:rPr>
              <a:t>  oltre che il </a:t>
            </a:r>
            <a:r>
              <a:rPr lang="it-IT" altLang="ja-JP" b="1" u="sng" dirty="0">
                <a:latin typeface="Helvetica Neue" panose="020B0403020202020204" pitchFamily="34" charset="0"/>
                <a:ea typeface="Helvetica Neue" panose="020B0403020202020204" pitchFamily="34" charset="0"/>
                <a:cs typeface="ＭＳ Ｐゴシック"/>
              </a:rPr>
              <a:t>fondo per l’attività di ricerca</a:t>
            </a:r>
            <a:r>
              <a:rPr lang="it-IT" altLang="ja-JP" dirty="0">
                <a:latin typeface="Helvetica Neue" panose="020B0403020202020204" pitchFamily="34" charset="0"/>
                <a:ea typeface="Helvetica Neue" panose="020B0403020202020204" pitchFamily="34" charset="0"/>
                <a:cs typeface="ＭＳ Ｐゴシック"/>
              </a:rPr>
              <a:t> </a:t>
            </a:r>
            <a:r>
              <a:rPr lang="it-IT" altLang="ja-JP" b="1" dirty="0">
                <a:latin typeface="Helvetica Neue" panose="020B0403020202020204" pitchFamily="34" charset="0"/>
                <a:ea typeface="Helvetica Neue" panose="020B0403020202020204" pitchFamily="34" charset="0"/>
                <a:cs typeface="ＭＳ Ｐゴシック"/>
              </a:rPr>
              <a:t>svolta nel secondo e nel terzo anno di dottorato </a:t>
            </a:r>
            <a:r>
              <a:rPr lang="it-IT" altLang="ja-JP" dirty="0">
                <a:latin typeface="Helvetica Neue" panose="020B0403020202020204" pitchFamily="34" charset="0"/>
                <a:ea typeface="Helvetica Neue" panose="020B0403020202020204" pitchFamily="34" charset="0"/>
                <a:cs typeface="ＭＳ Ｐゴシック"/>
              </a:rPr>
              <a:t>(pari a € </a:t>
            </a:r>
            <a:r>
              <a:rPr lang="en-US" altLang="ja-JP" dirty="0">
                <a:latin typeface="Helvetica Neue" panose="020B0403020202020204" pitchFamily="34" charset="0"/>
                <a:ea typeface="Helvetica Neue" panose="020B0403020202020204" pitchFamily="34" charset="0"/>
                <a:cs typeface="ＭＳ Ｐゴシック"/>
              </a:rPr>
              <a:t>1.534,33 </a:t>
            </a:r>
            <a:r>
              <a:rPr lang="it-IT" altLang="ja-JP" dirty="0">
                <a:latin typeface="Helvetica Neue" panose="020B0403020202020204" pitchFamily="34" charset="0"/>
                <a:ea typeface="Helvetica Neue" panose="020B0403020202020204" pitchFamily="34" charset="0"/>
                <a:cs typeface="ＭＳ Ｐゴシック"/>
              </a:rPr>
              <a:t> annui e, quindi, pari a </a:t>
            </a:r>
            <a:r>
              <a:rPr lang="it-IT" altLang="ja-JP" b="1" dirty="0">
                <a:latin typeface="Helvetica Neue" panose="020B0403020202020204" pitchFamily="34" charset="0"/>
                <a:ea typeface="Helvetica Neue" panose="020B0403020202020204" pitchFamily="34" charset="0"/>
                <a:cs typeface="ＭＳ Ｐゴシック"/>
              </a:rPr>
              <a:t>€ </a:t>
            </a:r>
            <a:r>
              <a:rPr lang="en-US" altLang="ja-JP" b="1" dirty="0">
                <a:latin typeface="Helvetica Neue" panose="020B0403020202020204" pitchFamily="34" charset="0"/>
                <a:ea typeface="Helvetica Neue" panose="020B0403020202020204" pitchFamily="34" charset="0"/>
                <a:cs typeface="ＭＳ Ｐゴシック"/>
              </a:rPr>
              <a:t>3.068,66</a:t>
            </a:r>
            <a:r>
              <a:rPr lang="it-IT" altLang="ja-JP" b="1" dirty="0">
                <a:latin typeface="Helvetica Neue" panose="020B0403020202020204" pitchFamily="34" charset="0"/>
                <a:ea typeface="Helvetica Neue" panose="020B0403020202020204" pitchFamily="34" charset="0"/>
                <a:cs typeface="ＭＳ Ｐゴシック"/>
              </a:rPr>
              <a:t> per l’intero triennio</a:t>
            </a:r>
            <a:r>
              <a:rPr lang="it-IT" altLang="ja-JP" dirty="0">
                <a:latin typeface="Helvetica Neue" panose="020B0403020202020204" pitchFamily="34" charset="0"/>
                <a:ea typeface="Helvetica Neue" panose="020B0403020202020204" pitchFamily="34" charset="0"/>
                <a:cs typeface="ＭＳ Ｐゴシック"/>
              </a:rPr>
              <a:t>). </a:t>
            </a:r>
          </a:p>
          <a:p>
            <a:pPr marL="342900" indent="-342900">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Qualora il dottorando </a:t>
            </a:r>
            <a:r>
              <a:rPr lang="it-IT" altLang="ja-JP" b="1" dirty="0">
                <a:latin typeface="Helvetica Neue" panose="020B0403020202020204" pitchFamily="34" charset="0"/>
                <a:ea typeface="Helvetica Neue" panose="020B0403020202020204" pitchFamily="34" charset="0"/>
                <a:cs typeface="ＭＳ Ｐゴシック"/>
              </a:rPr>
              <a:t>non sia un dipendente</a:t>
            </a:r>
            <a:r>
              <a:rPr lang="it-IT" altLang="ja-JP" dirty="0">
                <a:latin typeface="Helvetica Neue" panose="020B0403020202020204" pitchFamily="34" charset="0"/>
                <a:ea typeface="Helvetica Neue" panose="020B0403020202020204" pitchFamily="34" charset="0"/>
                <a:cs typeface="ＭＳ Ｐゴシック"/>
              </a:rPr>
              <a:t> aziendale l’impresa si impegna a corrispondere la </a:t>
            </a:r>
            <a:r>
              <a:rPr lang="it-IT" altLang="ja-JP" b="1" dirty="0">
                <a:latin typeface="Helvetica Neue" panose="020B0403020202020204" pitchFamily="34" charset="0"/>
                <a:ea typeface="Helvetica Neue" panose="020B0403020202020204" pitchFamily="34" charset="0"/>
                <a:cs typeface="ＭＳ Ｐゴシック"/>
              </a:rPr>
              <a:t>borsa di studio </a:t>
            </a:r>
            <a:br>
              <a:rPr lang="it-IT" altLang="ja-JP" b="1" dirty="0">
                <a:latin typeface="Helvetica Neue" panose="020B0403020202020204" pitchFamily="34" charset="0"/>
                <a:ea typeface="Helvetica Neue" panose="020B0403020202020204" pitchFamily="34" charset="0"/>
                <a:cs typeface="ＭＳ Ｐゴシック"/>
              </a:rPr>
            </a:br>
            <a:r>
              <a:rPr lang="it-IT" altLang="ja-JP" dirty="0">
                <a:latin typeface="Helvetica Neue" panose="020B0403020202020204" pitchFamily="34" charset="0"/>
                <a:ea typeface="Helvetica Neue" panose="020B0403020202020204" pitchFamily="34" charset="0"/>
                <a:cs typeface="ＭＳ Ｐゴシック"/>
              </a:rPr>
              <a:t>(si vedano le </a:t>
            </a:r>
            <a:r>
              <a:rPr lang="it-IT" altLang="ja-JP" b="1" dirty="0">
                <a:latin typeface="Helvetica Neue" panose="020B0403020202020204" pitchFamily="34" charset="0"/>
                <a:ea typeface="Helvetica Neue" panose="020B0403020202020204" pitchFamily="34" charset="0"/>
                <a:cs typeface="ＭＳ Ｐゴシック"/>
              </a:rPr>
              <a:t>modalità di finanziamento di una borsa</a:t>
            </a:r>
            <a:r>
              <a:rPr lang="it-IT" altLang="ja-JP" dirty="0">
                <a:latin typeface="Helvetica Neue" panose="020B0403020202020204" pitchFamily="34" charset="0"/>
                <a:ea typeface="Helvetica Neue" panose="020B0403020202020204" pitchFamily="34" charset="0"/>
                <a:cs typeface="ＭＳ Ｐゴシック"/>
              </a:rPr>
              <a:t>).</a:t>
            </a:r>
          </a:p>
        </p:txBody>
      </p:sp>
      <p:sp>
        <p:nvSpPr>
          <p:cNvPr id="2" name="Titolo 1">
            <a:extLst>
              <a:ext uri="{FF2B5EF4-FFF2-40B4-BE49-F238E27FC236}">
                <a16:creationId xmlns:a16="http://schemas.microsoft.com/office/drawing/2014/main" id="{A10F78B1-D178-46CA-8073-FF4F204AC3F6}"/>
              </a:ext>
            </a:extLst>
          </p:cNvPr>
          <p:cNvSpPr>
            <a:spLocks noGrp="1"/>
          </p:cNvSpPr>
          <p:nvPr>
            <p:ph type="title"/>
          </p:nvPr>
        </p:nvSpPr>
        <p:spPr/>
        <p:txBody>
          <a:bodyPr/>
          <a:lstStyle/>
          <a:p>
            <a:r>
              <a:rPr lang="it-IT" altLang="ja-JP" dirty="0">
                <a:cs typeface="ＭＳ Ｐゴシック"/>
              </a:rPr>
              <a:t>Dottorato industriale</a:t>
            </a:r>
            <a:endParaRPr lang="it-IT" dirty="0"/>
          </a:p>
        </p:txBody>
      </p:sp>
      <p:sp>
        <p:nvSpPr>
          <p:cNvPr id="3" name="Segnaposto contenuto 2">
            <a:extLst>
              <a:ext uri="{FF2B5EF4-FFF2-40B4-BE49-F238E27FC236}">
                <a16:creationId xmlns:a16="http://schemas.microsoft.com/office/drawing/2014/main" id="{EE6B07B9-8CE9-4DFD-B948-5966D68A5BEC}"/>
              </a:ext>
            </a:extLst>
          </p:cNvPr>
          <p:cNvSpPr>
            <a:spLocks noGrp="1"/>
          </p:cNvSpPr>
          <p:nvPr>
            <p:ph idx="1"/>
          </p:nvPr>
        </p:nvSpPr>
        <p:spPr/>
        <p:txBody>
          <a:bodyPr/>
          <a:lstStyle/>
          <a:p>
            <a:endParaRPr lang="it-IT" dirty="0"/>
          </a:p>
        </p:txBody>
      </p:sp>
      <p:sp>
        <p:nvSpPr>
          <p:cNvPr id="4" name="Segnaposto testo 3">
            <a:extLst>
              <a:ext uri="{FF2B5EF4-FFF2-40B4-BE49-F238E27FC236}">
                <a16:creationId xmlns:a16="http://schemas.microsoft.com/office/drawing/2014/main" id="{B3E80F1E-357B-460A-A1F5-6309EE333973}"/>
              </a:ext>
            </a:extLst>
          </p:cNvPr>
          <p:cNvSpPr>
            <a:spLocks noGrp="1"/>
          </p:cNvSpPr>
          <p:nvPr>
            <p:ph type="body" sz="quarter" idx="13"/>
          </p:nvPr>
        </p:nvSpPr>
        <p:spPr/>
        <p:txBody>
          <a:bodyPr/>
          <a:lstStyle/>
          <a:p>
            <a:r>
              <a:rPr lang="it-IT" altLang="ja-JP" i="1" dirty="0">
                <a:cs typeface="ＭＳ Ｐゴシック"/>
              </a:rPr>
              <a:t>Impegni</a:t>
            </a:r>
            <a:endParaRPr lang="it-IT" altLang="ja-JP" dirty="0">
              <a:cs typeface="ＭＳ Ｐゴシック"/>
            </a:endParaRPr>
          </a:p>
        </p:txBody>
      </p:sp>
    </p:spTree>
    <p:extLst>
      <p:ext uri="{BB962C8B-B14F-4D97-AF65-F5344CB8AC3E}">
        <p14:creationId xmlns:p14="http://schemas.microsoft.com/office/powerpoint/2010/main" val="1368145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660400" y="1720840"/>
            <a:ext cx="7823200" cy="3416320"/>
          </a:xfrm>
          <a:prstGeom prst="rect">
            <a:avLst/>
          </a:prstGeom>
          <a:noFill/>
          <a:ln w="9525">
            <a:noFill/>
            <a:miter lim="800000"/>
            <a:headEnd/>
            <a:tailEnd/>
          </a:ln>
        </p:spPr>
        <p:txBody>
          <a:bodyPr anchor="ctr">
            <a:spAutoFit/>
          </a:bodyPr>
          <a:lstStyle/>
          <a:p>
            <a:pPr>
              <a:buFontTx/>
              <a:buChar char="-"/>
            </a:pPr>
            <a:r>
              <a:rPr lang="it-IT" altLang="ja-JP" dirty="0">
                <a:latin typeface="Helvetica Neue" panose="020B0403020202020204" pitchFamily="34" charset="0"/>
                <a:ea typeface="Helvetica Neue" panose="020B0403020202020204" pitchFamily="34" charset="0"/>
                <a:cs typeface="ＭＳ Ｐゴシック"/>
              </a:rPr>
              <a:t> Il dottorando inserito in un percorso di</a:t>
            </a:r>
            <a:r>
              <a:rPr lang="it-IT" altLang="ja-JP" b="1" dirty="0">
                <a:latin typeface="Helvetica Neue" panose="020B0403020202020204" pitchFamily="34" charset="0"/>
                <a:ea typeface="Helvetica Neue" panose="020B0403020202020204" pitchFamily="34" charset="0"/>
                <a:cs typeface="ＭＳ Ｐゴシック"/>
              </a:rPr>
              <a:t> dottorato industriale è</a:t>
            </a:r>
            <a:r>
              <a:rPr lang="it-IT" altLang="ja-JP" dirty="0">
                <a:latin typeface="Helvetica Neue" panose="020B0403020202020204" pitchFamily="34" charset="0"/>
                <a:ea typeface="Helvetica Neue" panose="020B0403020202020204" pitchFamily="34" charset="0"/>
                <a:cs typeface="ＭＳ Ｐゴシック"/>
              </a:rPr>
              <a:t>, a tutti gli effetti, un</a:t>
            </a:r>
            <a:r>
              <a:rPr lang="it-IT" altLang="ja-JP" b="1" dirty="0">
                <a:latin typeface="Helvetica Neue" panose="020B0403020202020204" pitchFamily="34" charset="0"/>
                <a:ea typeface="Helvetica Neue" panose="020B0403020202020204" pitchFamily="34" charset="0"/>
                <a:cs typeface="ＭＳ Ｐゴシック"/>
              </a:rPr>
              <a:t> dipendente dell’Impresa</a:t>
            </a:r>
            <a:r>
              <a:rPr lang="it-IT" altLang="ja-JP" dirty="0">
                <a:latin typeface="Helvetica Neue" panose="020B0403020202020204" pitchFamily="34" charset="0"/>
                <a:ea typeface="Helvetica Neue" panose="020B0403020202020204" pitchFamily="34" charset="0"/>
                <a:cs typeface="ＭＳ Ｐゴシック"/>
              </a:rPr>
              <a:t>. Nel suo percorso formativo viene seguito congiuntamente da un tutor aziendale e da un tutor accademico (al quale non spetta alcun compenso). </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Le attività formative previste dal corso sono coerenti con le attività di ricerca e sviluppo promosse dall’Impresa.</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b="1" dirty="0">
                <a:latin typeface="Helvetica Neue" panose="020B0403020202020204" pitchFamily="34" charset="0"/>
                <a:ea typeface="Helvetica Neue" panose="020B0403020202020204" pitchFamily="34" charset="0"/>
                <a:cs typeface="ＭＳ Ｐゴシック"/>
              </a:rPr>
              <a:t> </a:t>
            </a:r>
            <a:r>
              <a:rPr lang="it-IT" altLang="ja-JP" dirty="0">
                <a:latin typeface="Helvetica Neue" panose="020B0403020202020204" pitchFamily="34" charset="0"/>
                <a:ea typeface="Helvetica Neue" panose="020B0403020202020204" pitchFamily="34" charset="0"/>
                <a:cs typeface="ＭＳ Ｐゴシック"/>
              </a:rPr>
              <a:t>L’impegno finanziario complessivo, da parte dell’Impresa è decisamente contenuto. Inoltre, tale fondo per l’attività di ricerca  è completamente</a:t>
            </a:r>
            <a:r>
              <a:rPr lang="it-IT" altLang="ja-JP" b="1" dirty="0">
                <a:latin typeface="Helvetica Neue" panose="020B0403020202020204" pitchFamily="34" charset="0"/>
                <a:ea typeface="Helvetica Neue" panose="020B0403020202020204" pitchFamily="34" charset="0"/>
                <a:cs typeface="ＭＳ Ｐゴシック"/>
              </a:rPr>
              <a:t> </a:t>
            </a:r>
            <a:r>
              <a:rPr lang="it-IT" altLang="ja-JP" dirty="0">
                <a:latin typeface="Helvetica Neue" panose="020B0403020202020204" pitchFamily="34" charset="0"/>
                <a:ea typeface="Helvetica Neue" panose="020B0403020202020204" pitchFamily="34" charset="0"/>
                <a:cs typeface="ＭＳ Ｐゴシック"/>
              </a:rPr>
              <a:t>a disposizione del dottorando, che può utilizzarlo per coprire costi che la propria attività di ricerca comporta (ad esempio, missioni e acquisto di materiale). </a:t>
            </a:r>
          </a:p>
        </p:txBody>
      </p:sp>
      <p:sp>
        <p:nvSpPr>
          <p:cNvPr id="2" name="Titolo 1">
            <a:extLst>
              <a:ext uri="{FF2B5EF4-FFF2-40B4-BE49-F238E27FC236}">
                <a16:creationId xmlns:a16="http://schemas.microsoft.com/office/drawing/2014/main" id="{3DA77CBC-FB8B-48E6-A202-185B3DD5676C}"/>
              </a:ext>
            </a:extLst>
          </p:cNvPr>
          <p:cNvSpPr>
            <a:spLocks noGrp="1"/>
          </p:cNvSpPr>
          <p:nvPr>
            <p:ph type="title"/>
          </p:nvPr>
        </p:nvSpPr>
        <p:spPr/>
        <p:txBody>
          <a:bodyPr/>
          <a:lstStyle/>
          <a:p>
            <a:r>
              <a:rPr lang="it-IT" altLang="ja-JP" dirty="0">
                <a:cs typeface="ＭＳ Ｐゴシック"/>
              </a:rPr>
              <a:t>Dottorato industriale</a:t>
            </a:r>
            <a:endParaRPr lang="it-IT" dirty="0"/>
          </a:p>
        </p:txBody>
      </p:sp>
      <p:sp>
        <p:nvSpPr>
          <p:cNvPr id="3" name="Segnaposto contenuto 2">
            <a:extLst>
              <a:ext uri="{FF2B5EF4-FFF2-40B4-BE49-F238E27FC236}">
                <a16:creationId xmlns:a16="http://schemas.microsoft.com/office/drawing/2014/main" id="{CBE465CF-27C8-4175-9C98-C1A1913FB682}"/>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3644AB77-DE4D-47D8-A734-F4B946540812}"/>
              </a:ext>
            </a:extLst>
          </p:cNvPr>
          <p:cNvSpPr>
            <a:spLocks noGrp="1"/>
          </p:cNvSpPr>
          <p:nvPr>
            <p:ph type="body" sz="quarter" idx="13"/>
          </p:nvPr>
        </p:nvSpPr>
        <p:spPr/>
        <p:txBody>
          <a:bodyPr/>
          <a:lstStyle/>
          <a:p>
            <a:r>
              <a:rPr lang="it-IT" altLang="ja-JP" i="1" dirty="0">
                <a:cs typeface="ＭＳ Ｐゴシック"/>
              </a:rPr>
              <a:t>Vantaggi per l’Impresa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ChangeArrowheads="1"/>
          </p:cNvSpPr>
          <p:nvPr/>
        </p:nvSpPr>
        <p:spPr bwMode="auto">
          <a:xfrm>
            <a:off x="514783" y="1741213"/>
            <a:ext cx="7991908" cy="4539704"/>
          </a:xfrm>
          <a:prstGeom prst="rect">
            <a:avLst/>
          </a:prstGeom>
          <a:noFill/>
          <a:ln w="9525">
            <a:noFill/>
            <a:miter lim="800000"/>
            <a:headEnd/>
            <a:tailEnd/>
          </a:ln>
        </p:spPr>
        <p:txBody>
          <a:bodyPr wrap="square" anchor="ctr">
            <a:spAutoFit/>
          </a:bodyPr>
          <a:lstStyle/>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 Un’Impresa interessata all’attivazione di un Dottorato Industriale deve soddisfare almeno </a:t>
            </a:r>
            <a:r>
              <a:rPr lang="it-IT" altLang="ja-JP" b="1" dirty="0">
                <a:latin typeface="Helvetica Neue" panose="020B0403020202020204" pitchFamily="34" charset="0"/>
                <a:ea typeface="Helvetica Neue" panose="020B0403020202020204" pitchFamily="34" charset="0"/>
                <a:cs typeface="ＭＳ Ｐゴシック"/>
              </a:rPr>
              <a:t>uno dei tre </a:t>
            </a:r>
            <a:r>
              <a:rPr lang="it-IT" altLang="ja-JP" dirty="0">
                <a:latin typeface="Helvetica Neue" panose="020B0403020202020204" pitchFamily="34" charset="0"/>
                <a:ea typeface="Helvetica Neue" panose="020B0403020202020204" pitchFamily="34" charset="0"/>
                <a:cs typeface="ＭＳ Ｐゴシック"/>
              </a:rPr>
              <a:t>seguenti requisiti:</a:t>
            </a:r>
          </a:p>
          <a:p>
            <a:pPr marL="342900" indent="-342900">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AutoNum type="arabicPeriod"/>
            </a:pPr>
            <a:r>
              <a:rPr lang="it-IT" altLang="ja-JP" b="1" dirty="0">
                <a:latin typeface="Helvetica Neue" panose="020B0403020202020204" pitchFamily="34" charset="0"/>
                <a:ea typeface="Helvetica Neue" panose="020B0403020202020204" pitchFamily="34" charset="0"/>
                <a:cs typeface="ＭＳ Ｐゴシック"/>
              </a:rPr>
              <a:t>Deve aver partecipato con esito positivo a progetti di ricerca nazionali e internazionali</a:t>
            </a:r>
            <a:r>
              <a:rPr lang="it-IT" altLang="ja-JP" dirty="0">
                <a:latin typeface="Helvetica Neue" panose="020B0403020202020204" pitchFamily="34" charset="0"/>
                <a:ea typeface="Helvetica Neue" panose="020B0403020202020204" pitchFamily="34" charset="0"/>
                <a:cs typeface="ＭＳ Ｐゴシック"/>
              </a:rPr>
              <a:t>;</a:t>
            </a:r>
          </a:p>
          <a:p>
            <a:pPr marL="342900" indent="-342900">
              <a:buFontTx/>
              <a:buAutoNum type="arabicPeriod"/>
            </a:pPr>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AutoNum type="arabicPeriod"/>
            </a:pPr>
            <a:r>
              <a:rPr lang="it-IT" altLang="ja-JP" b="1" dirty="0">
                <a:latin typeface="Helvetica Neue" panose="020B0403020202020204" pitchFamily="34" charset="0"/>
                <a:ea typeface="Helvetica Neue" panose="020B0403020202020204" pitchFamily="34" charset="0"/>
                <a:cs typeface="ＭＳ Ｐゴシック"/>
              </a:rPr>
              <a:t>Deve aver  depositato brevetti nell’ultimo quinquennio;</a:t>
            </a:r>
          </a:p>
          <a:p>
            <a:pPr marL="342900" indent="-342900">
              <a:buFontTx/>
              <a:buAutoNum type="arabicPeriod"/>
            </a:pPr>
            <a:endParaRPr lang="it-IT" altLang="ja-JP" b="1" dirty="0">
              <a:latin typeface="Helvetica Neue" panose="020B0403020202020204" pitchFamily="34" charset="0"/>
              <a:ea typeface="Helvetica Neue" panose="020B0403020202020204" pitchFamily="34" charset="0"/>
              <a:cs typeface="ＭＳ Ｐゴシック"/>
            </a:endParaRPr>
          </a:p>
          <a:p>
            <a:pPr marL="342900" indent="-342900">
              <a:buFontTx/>
              <a:buAutoNum type="arabicPeriod"/>
            </a:pPr>
            <a:r>
              <a:rPr lang="it-IT" altLang="ja-JP" b="1" dirty="0">
                <a:latin typeface="Helvetica Neue" panose="020B0403020202020204" pitchFamily="34" charset="0"/>
                <a:ea typeface="Helvetica Neue" panose="020B0403020202020204" pitchFamily="34" charset="0"/>
                <a:cs typeface="ＭＳ Ｐゴシック"/>
              </a:rPr>
              <a:t>Deve disporre di almeno una sezione aziendale dedicata alla ricerca e sviluppo</a:t>
            </a:r>
            <a:r>
              <a:rPr lang="it-IT" altLang="ja-JP" dirty="0">
                <a:latin typeface="Helvetica Neue" panose="020B0403020202020204" pitchFamily="34" charset="0"/>
                <a:ea typeface="Helvetica Neue" panose="020B0403020202020204" pitchFamily="34" charset="0"/>
                <a:cs typeface="ＭＳ Ｐゴシック"/>
              </a:rPr>
              <a:t>.</a:t>
            </a:r>
          </a:p>
          <a:p>
            <a:pPr marL="342900" indent="-342900"/>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I modelli della convenzione  e della lettera di impegno per l’attivazione di un dottorato industriale sono disponibili al link</a:t>
            </a:r>
          </a:p>
          <a:p>
            <a:pPr marL="742950" lvl="1" indent="-285750">
              <a:spcBef>
                <a:spcPts val="1000"/>
              </a:spcBef>
              <a:buFont typeface="Arial" panose="020B0604020202020204" pitchFamily="34" charset="0"/>
              <a:buChar char="•"/>
            </a:pPr>
            <a:r>
              <a:rPr lang="it-IT" sz="1600" dirty="0">
                <a:latin typeface="Helvetica Neue" panose="020B0403020202020204" pitchFamily="34" charset="0"/>
                <a:ea typeface="Helvetica Neue" panose="020B0403020202020204" pitchFamily="34" charset="0"/>
                <a:hlinkClick r:id="rId2"/>
              </a:rPr>
              <a:t>Lettera di impegno</a:t>
            </a:r>
            <a:endParaRPr lang="it-IT" sz="1600" dirty="0">
              <a:latin typeface="Helvetica Neue" panose="020B0403020202020204" pitchFamily="34" charset="0"/>
              <a:ea typeface="Helvetica Neue" panose="020B0403020202020204" pitchFamily="34" charset="0"/>
            </a:endParaRPr>
          </a:p>
          <a:p>
            <a:pPr marL="742950" lvl="1" indent="-285750">
              <a:spcBef>
                <a:spcPts val="1000"/>
              </a:spcBef>
              <a:buFont typeface="Arial" panose="020B0604020202020204" pitchFamily="34" charset="0"/>
              <a:buChar char="•"/>
            </a:pPr>
            <a:r>
              <a:rPr lang="it-IT" sz="1600" dirty="0">
                <a:latin typeface="Helvetica Neue" panose="020B0403020202020204" pitchFamily="34" charset="0"/>
                <a:ea typeface="Helvetica Neue" panose="020B0403020202020204" pitchFamily="34" charset="0"/>
                <a:hlinkClick r:id="rId3"/>
              </a:rPr>
              <a:t>Convenzione</a:t>
            </a:r>
            <a:endParaRPr lang="it-IT" sz="1600" dirty="0">
              <a:latin typeface="Helvetica Neue" panose="020B0403020202020204" pitchFamily="34" charset="0"/>
              <a:ea typeface="Helvetica Neue" panose="020B0403020202020204" pitchFamily="34" charset="0"/>
            </a:endParaRPr>
          </a:p>
          <a:p>
            <a:pPr marL="742950" lvl="1" indent="-285750">
              <a:spcBef>
                <a:spcPts val="1000"/>
              </a:spcBef>
              <a:buFont typeface="Arial" panose="020B0604020202020204" pitchFamily="34" charset="0"/>
              <a:buChar char="•"/>
            </a:pPr>
            <a:endParaRPr lang="it-IT" sz="1600" dirty="0">
              <a:latin typeface="Helvetica Neue" panose="020B0403020202020204" pitchFamily="34" charset="0"/>
              <a:ea typeface="Helvetica Neue" panose="020B0403020202020204" pitchFamily="34" charset="0"/>
            </a:endParaRPr>
          </a:p>
        </p:txBody>
      </p:sp>
      <p:sp>
        <p:nvSpPr>
          <p:cNvPr id="2" name="Titolo 1">
            <a:extLst>
              <a:ext uri="{FF2B5EF4-FFF2-40B4-BE49-F238E27FC236}">
                <a16:creationId xmlns:a16="http://schemas.microsoft.com/office/drawing/2014/main" id="{4DD41F54-CD61-48B7-A403-D933DCF6B984}"/>
              </a:ext>
            </a:extLst>
          </p:cNvPr>
          <p:cNvSpPr>
            <a:spLocks noGrp="1"/>
          </p:cNvSpPr>
          <p:nvPr>
            <p:ph type="title"/>
          </p:nvPr>
        </p:nvSpPr>
        <p:spPr/>
        <p:txBody>
          <a:bodyPr/>
          <a:lstStyle/>
          <a:p>
            <a:r>
              <a:rPr lang="it-IT" altLang="ja-JP" dirty="0">
                <a:cs typeface="ＭＳ Ｐゴシック"/>
              </a:rPr>
              <a:t>Dottorato industriale</a:t>
            </a:r>
            <a:endParaRPr lang="it-IT" dirty="0"/>
          </a:p>
        </p:txBody>
      </p:sp>
      <p:sp>
        <p:nvSpPr>
          <p:cNvPr id="3" name="Segnaposto contenuto 2">
            <a:extLst>
              <a:ext uri="{FF2B5EF4-FFF2-40B4-BE49-F238E27FC236}">
                <a16:creationId xmlns:a16="http://schemas.microsoft.com/office/drawing/2014/main" id="{51DBF30C-DA52-4C79-9350-4FD6BFC61E7F}"/>
              </a:ext>
            </a:extLst>
          </p:cNvPr>
          <p:cNvSpPr>
            <a:spLocks noGrp="1"/>
          </p:cNvSpPr>
          <p:nvPr>
            <p:ph idx="1"/>
          </p:nvPr>
        </p:nvSpPr>
        <p:spPr/>
        <p:txBody>
          <a:bodyPr/>
          <a:lstStyle/>
          <a:p>
            <a:endParaRPr lang="it-IT" dirty="0"/>
          </a:p>
        </p:txBody>
      </p:sp>
      <p:sp>
        <p:nvSpPr>
          <p:cNvPr id="4" name="Segnaposto testo 3">
            <a:extLst>
              <a:ext uri="{FF2B5EF4-FFF2-40B4-BE49-F238E27FC236}">
                <a16:creationId xmlns:a16="http://schemas.microsoft.com/office/drawing/2014/main" id="{50452447-8B68-47A8-8618-5D64169A281C}"/>
              </a:ext>
            </a:extLst>
          </p:cNvPr>
          <p:cNvSpPr>
            <a:spLocks noGrp="1"/>
          </p:cNvSpPr>
          <p:nvPr>
            <p:ph type="body" sz="quarter" idx="13"/>
          </p:nvPr>
        </p:nvSpPr>
        <p:spPr/>
        <p:txBody>
          <a:bodyPr/>
          <a:lstStyle/>
          <a:p>
            <a:r>
              <a:rPr lang="it-IT" altLang="ja-JP" sz="2000" dirty="0"/>
              <a:t>Vincoli sull’attivazione di un dottorato industriale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2"/>
          <p:cNvSpPr txBox="1">
            <a:spLocks noChangeArrowheads="1"/>
          </p:cNvSpPr>
          <p:nvPr/>
        </p:nvSpPr>
        <p:spPr bwMode="auto">
          <a:xfrm>
            <a:off x="2374900" y="2217738"/>
            <a:ext cx="4575175" cy="1333500"/>
          </a:xfrm>
          <a:prstGeom prst="rect">
            <a:avLst/>
          </a:prstGeom>
          <a:noFill/>
          <a:ln w="9525">
            <a:noFill/>
            <a:miter lim="800000"/>
            <a:headEnd/>
            <a:tailEnd/>
          </a:ln>
        </p:spPr>
        <p:txBody>
          <a:bodyPr>
            <a:spAutoFit/>
          </a:bodyPr>
          <a:lstStyle/>
          <a:p>
            <a:pPr algn="ctr" defTabSz="914400">
              <a:lnSpc>
                <a:spcPct val="170000"/>
              </a:lnSpc>
            </a:pPr>
            <a:r>
              <a:rPr lang="it-IT" altLang="ja-JP" sz="2400" b="1">
                <a:cs typeface="ＭＳ Ｐゴシック"/>
              </a:rPr>
              <a:t>Finanziamento di una borsa di studio</a:t>
            </a:r>
            <a:endParaRPr lang="it-IT" sz="2400" b="1"/>
          </a:p>
        </p:txBody>
      </p:sp>
      <p:sp>
        <p:nvSpPr>
          <p:cNvPr id="46082" name="AutoShape 6"/>
          <p:cNvSpPr>
            <a:spLocks noChangeArrowheads="1"/>
          </p:cNvSpPr>
          <p:nvPr/>
        </p:nvSpPr>
        <p:spPr bwMode="auto">
          <a:xfrm>
            <a:off x="822325" y="1858963"/>
            <a:ext cx="7485063" cy="2043112"/>
          </a:xfrm>
          <a:prstGeom prst="roundRect">
            <a:avLst>
              <a:gd name="adj" fmla="val 16667"/>
            </a:avLst>
          </a:prstGeom>
          <a:noFill/>
          <a:ln w="9525">
            <a:solidFill>
              <a:srgbClr val="FF0000"/>
            </a:solidFill>
            <a:round/>
            <a:headEnd/>
            <a:tailEnd/>
          </a:ln>
        </p:spPr>
        <p:txBody>
          <a:bodyPr wrap="none" anchor="ctr"/>
          <a:lstStyle/>
          <a:p>
            <a:endParaRPr lang="it-IT"/>
          </a:p>
        </p:txBody>
      </p:sp>
      <p:sp>
        <p:nvSpPr>
          <p:cNvPr id="2" name="Titolo 1">
            <a:extLst>
              <a:ext uri="{FF2B5EF4-FFF2-40B4-BE49-F238E27FC236}">
                <a16:creationId xmlns:a16="http://schemas.microsoft.com/office/drawing/2014/main" id="{CB307E1B-42AB-4D35-88BF-939347F74A3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9CF7E21-D7C6-4A83-A37E-849FEE9AA0E5}"/>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37C18078-60D4-4881-B9CE-A54AAC2E31CB}"/>
              </a:ext>
            </a:extLst>
          </p:cNvPr>
          <p:cNvSpPr>
            <a:spLocks noGrp="1"/>
          </p:cNvSpPr>
          <p:nvPr>
            <p:ph type="body" sz="quarter" idx="13"/>
          </p:nvPr>
        </p:nvSpPr>
        <p:spPr/>
        <p:txBody>
          <a:bodyP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5"/>
          <p:cNvSpPr txBox="1">
            <a:spLocks noChangeArrowheads="1"/>
          </p:cNvSpPr>
          <p:nvPr/>
        </p:nvSpPr>
        <p:spPr bwMode="auto">
          <a:xfrm>
            <a:off x="181769" y="1563666"/>
            <a:ext cx="8780462" cy="4632037"/>
          </a:xfrm>
          <a:prstGeom prst="rect">
            <a:avLst/>
          </a:prstGeom>
          <a:noFill/>
          <a:ln w="9525">
            <a:noFill/>
            <a:miter lim="800000"/>
            <a:headEnd/>
            <a:tailEnd/>
          </a:ln>
        </p:spPr>
        <p:txBody>
          <a:bodyPr wrap="square">
            <a:spAutoFit/>
          </a:bodyPr>
          <a:lstStyle/>
          <a:p>
            <a:pPr>
              <a:spcBef>
                <a:spcPts val="1000"/>
              </a:spcBef>
            </a:pPr>
            <a:r>
              <a:rPr lang="it-IT" dirty="0">
                <a:latin typeface="Helvetica Neue" panose="020B0403020202020204" pitchFamily="34" charset="0"/>
                <a:ea typeface="Helvetica Neue" panose="020B0403020202020204" pitchFamily="34" charset="0"/>
              </a:rPr>
              <a:t>- L’Ente (o Impresa) interessata deve inviare al Rettore dell'Università degli Studi di Modena e Reggio Emilia ed al Coordinatore del Dottorato di Ricerca una</a:t>
            </a:r>
            <a:r>
              <a:rPr lang="it-IT" b="1" dirty="0">
                <a:latin typeface="Helvetica Neue" panose="020B0403020202020204" pitchFamily="34" charset="0"/>
                <a:ea typeface="Helvetica Neue" panose="020B0403020202020204" pitchFamily="34" charset="0"/>
              </a:rPr>
              <a:t> lettera di intenti</a:t>
            </a:r>
            <a:r>
              <a:rPr lang="it-IT" dirty="0">
                <a:latin typeface="Helvetica Neue" panose="020B0403020202020204" pitchFamily="34" charset="0"/>
                <a:ea typeface="Helvetica Neue" panose="020B0403020202020204" pitchFamily="34" charset="0"/>
              </a:rPr>
              <a:t> con la quale chiede di poter finanziare una borsa di studio per la frequenza di uno studente nel Corso di Dottorato di ricerca in oggetto, avente durata di tre anni.</a:t>
            </a:r>
          </a:p>
          <a:p>
            <a:pPr>
              <a:spcBef>
                <a:spcPts val="1000"/>
              </a:spcBef>
            </a:pPr>
            <a:r>
              <a:rPr lang="it-IT" dirty="0">
                <a:latin typeface="Helvetica Neue" panose="020B0403020202020204" pitchFamily="34" charset="0"/>
                <a:ea typeface="Helvetica Neue" panose="020B0403020202020204" pitchFamily="34" charset="0"/>
              </a:rPr>
              <a:t>- Successivamente, l’Ente (o Impresa) dovrà sottoscrivere una </a:t>
            </a:r>
            <a:r>
              <a:rPr lang="it-IT" b="1" dirty="0">
                <a:latin typeface="Helvetica Neue" panose="020B0403020202020204" pitchFamily="34" charset="0"/>
                <a:ea typeface="Helvetica Neue" panose="020B0403020202020204" pitchFamily="34" charset="0"/>
              </a:rPr>
              <a:t>convenzione</a:t>
            </a:r>
            <a:r>
              <a:rPr lang="it-IT" dirty="0">
                <a:latin typeface="Helvetica Neue" panose="020B0403020202020204" pitchFamily="34" charset="0"/>
                <a:ea typeface="Helvetica Neue" panose="020B0403020202020204" pitchFamily="34" charset="0"/>
              </a:rPr>
              <a:t> ed una </a:t>
            </a:r>
            <a:r>
              <a:rPr lang="it-IT" i="1" dirty="0">
                <a:latin typeface="Helvetica Neue" panose="020B0403020202020204" pitchFamily="34" charset="0"/>
                <a:ea typeface="Helvetica Neue" panose="020B0403020202020204" pitchFamily="34" charset="0"/>
              </a:rPr>
              <a:t>eventuale</a:t>
            </a:r>
            <a:r>
              <a:rPr lang="it-IT" dirty="0">
                <a:latin typeface="Helvetica Neue" panose="020B0403020202020204" pitchFamily="34" charset="0"/>
                <a:ea typeface="Helvetica Neue" panose="020B0403020202020204" pitchFamily="34" charset="0"/>
              </a:rPr>
              <a:t>  </a:t>
            </a:r>
            <a:r>
              <a:rPr lang="it-IT" b="1" dirty="0">
                <a:latin typeface="Helvetica Neue" panose="020B0403020202020204" pitchFamily="34" charset="0"/>
                <a:ea typeface="Helvetica Neue" panose="020B0403020202020204" pitchFamily="34" charset="0"/>
              </a:rPr>
              <a:t>polizza fideiussoria</a:t>
            </a:r>
            <a:r>
              <a:rPr lang="it-IT" dirty="0">
                <a:latin typeface="Helvetica Neue" panose="020B0403020202020204" pitchFamily="34" charset="0"/>
                <a:ea typeface="Helvetica Neue" panose="020B0403020202020204" pitchFamily="34" charset="0"/>
              </a:rPr>
              <a:t> a garanzia del finanziamento (attualmente dato dalla somma di </a:t>
            </a:r>
            <a:r>
              <a:rPr lang="it-IT" altLang="ja-JP" b="1" u="sng" dirty="0">
                <a:latin typeface="Helvetica Neue" panose="020B0403020202020204" pitchFamily="34" charset="0"/>
                <a:ea typeface="Helvetica Neue" panose="020B0403020202020204" pitchFamily="34" charset="0"/>
                <a:cs typeface="ＭＳ Ｐゴシック"/>
              </a:rPr>
              <a:t>€</a:t>
            </a:r>
            <a:r>
              <a:rPr lang="it-IT" u="sng" dirty="0">
                <a:latin typeface="Helvetica Neue" panose="020B0403020202020204" pitchFamily="34" charset="0"/>
                <a:ea typeface="Helvetica Neue" panose="020B0403020202020204" pitchFamily="34" charset="0"/>
              </a:rPr>
              <a:t> </a:t>
            </a:r>
            <a:r>
              <a:rPr lang="en-US" b="1" u="sng" dirty="0">
                <a:latin typeface="Helvetica Neue" panose="020B0403020202020204" pitchFamily="34" charset="0"/>
                <a:ea typeface="Helvetica Neue" panose="020B0403020202020204" pitchFamily="34" charset="0"/>
              </a:rPr>
              <a:t>61.349,99</a:t>
            </a:r>
            <a:r>
              <a:rPr lang="it-IT" u="sng" dirty="0">
                <a:latin typeface="Helvetica Neue" panose="020B0403020202020204" pitchFamily="34" charset="0"/>
                <a:ea typeface="Helvetica Neue" panose="020B0403020202020204" pitchFamily="34" charset="0"/>
              </a:rPr>
              <a:t> </a:t>
            </a:r>
            <a:r>
              <a:rPr lang="it-IT" dirty="0">
                <a:latin typeface="Helvetica Neue" panose="020B0403020202020204" pitchFamily="34" charset="0"/>
                <a:ea typeface="Helvetica Neue" panose="020B0403020202020204" pitchFamily="34" charset="0"/>
              </a:rPr>
              <a:t>con le somme relative all'integrazione dell'importo della borsa per eventuali periodi all'estero, per eventuali aumenti della borsa e del budget per attività di ricerca, o eventuali maggiori oneri fissati per legge e per eventuali contributi aggiuntivi di funzionamento).</a:t>
            </a:r>
          </a:p>
          <a:p>
            <a:pPr marL="285750" indent="-285750">
              <a:spcBef>
                <a:spcPts val="1000"/>
              </a:spcBef>
              <a:buFontTx/>
              <a:buChar char="-"/>
            </a:pPr>
            <a:r>
              <a:rPr lang="it-IT" dirty="0">
                <a:latin typeface="Helvetica Neue" panose="020B0403020202020204" pitchFamily="34" charset="0"/>
                <a:ea typeface="Helvetica Neue" panose="020B0403020202020204" pitchFamily="34" charset="0"/>
              </a:rPr>
              <a:t>Se il finanziatore è un Ente </a:t>
            </a:r>
            <a:r>
              <a:rPr lang="it-IT" b="1" dirty="0">
                <a:latin typeface="Helvetica Neue" panose="020B0403020202020204" pitchFamily="34" charset="0"/>
                <a:ea typeface="Helvetica Neue" panose="020B0403020202020204" pitchFamily="34" charset="0"/>
              </a:rPr>
              <a:t>pubblico</a:t>
            </a:r>
            <a:r>
              <a:rPr lang="it-IT" dirty="0">
                <a:latin typeface="Helvetica Neue" panose="020B0403020202020204" pitchFamily="34" charset="0"/>
                <a:ea typeface="Helvetica Neue" panose="020B0403020202020204" pitchFamily="34" charset="0"/>
              </a:rPr>
              <a:t>, la </a:t>
            </a:r>
            <a:r>
              <a:rPr lang="it-IT" b="1" dirty="0">
                <a:latin typeface="Helvetica Neue" panose="020B0403020202020204" pitchFamily="34" charset="0"/>
                <a:ea typeface="Helvetica Neue" panose="020B0403020202020204" pitchFamily="34" charset="0"/>
              </a:rPr>
              <a:t>polizza fideiussoria  non è necessaria</a:t>
            </a:r>
            <a:r>
              <a:rPr lang="it-IT" dirty="0">
                <a:latin typeface="Helvetica Neue" panose="020B0403020202020204" pitchFamily="34" charset="0"/>
                <a:ea typeface="Helvetica Neue" panose="020B0403020202020204" pitchFamily="34" charset="0"/>
              </a:rPr>
              <a:t>.</a:t>
            </a:r>
          </a:p>
          <a:p>
            <a:pPr marL="285750" indent="-285750">
              <a:spcBef>
                <a:spcPts val="1000"/>
              </a:spcBef>
              <a:buFontTx/>
              <a:buChar char="-"/>
            </a:pPr>
            <a:r>
              <a:rPr lang="it-IT" dirty="0">
                <a:latin typeface="Helvetica Neue" panose="020B0403020202020204" pitchFamily="34" charset="0"/>
                <a:ea typeface="Helvetica Neue" panose="020B0403020202020204" pitchFamily="34" charset="0"/>
              </a:rPr>
              <a:t>Se il finanziatore è un’Impresa, è possibile sottoscrivere  una convenzione </a:t>
            </a:r>
            <a:r>
              <a:rPr lang="it-IT" b="1" dirty="0">
                <a:latin typeface="Helvetica Neue" panose="020B0403020202020204" pitchFamily="34" charset="0"/>
                <a:ea typeface="Helvetica Neue" panose="020B0403020202020204" pitchFamily="34" charset="0"/>
              </a:rPr>
              <a:t>senza polizza fideiussoria  </a:t>
            </a:r>
            <a:r>
              <a:rPr lang="it-IT" dirty="0">
                <a:latin typeface="Helvetica Neue" panose="020B0403020202020204" pitchFamily="34" charset="0"/>
                <a:ea typeface="Helvetica Neue" panose="020B0403020202020204" pitchFamily="34" charset="0"/>
              </a:rPr>
              <a:t>a patto che il Dipartimento deliberi di farsi carico di tutte le eventuali  inadempienze dell’Impresa oppure che l’Impresa versi tutta la somma dovuta il primo anno</a:t>
            </a:r>
          </a:p>
        </p:txBody>
      </p:sp>
      <p:sp>
        <p:nvSpPr>
          <p:cNvPr id="2" name="Titolo 1">
            <a:extLst>
              <a:ext uri="{FF2B5EF4-FFF2-40B4-BE49-F238E27FC236}">
                <a16:creationId xmlns:a16="http://schemas.microsoft.com/office/drawing/2014/main" id="{70D9B365-A993-4CE6-BF28-66702D92AACB}"/>
              </a:ext>
            </a:extLst>
          </p:cNvPr>
          <p:cNvSpPr>
            <a:spLocks noGrp="1"/>
          </p:cNvSpPr>
          <p:nvPr>
            <p:ph type="title"/>
          </p:nvPr>
        </p:nvSpPr>
        <p:spPr/>
        <p:txBody>
          <a:bodyPr/>
          <a:lstStyle/>
          <a:p>
            <a:r>
              <a:rPr lang="it-IT" altLang="ja-JP" dirty="0">
                <a:cs typeface="ＭＳ Ｐゴシック"/>
              </a:rPr>
              <a:t>Finanziamento di una borsa di studio</a:t>
            </a:r>
            <a:endParaRPr lang="it-IT" dirty="0"/>
          </a:p>
        </p:txBody>
      </p:sp>
      <p:sp>
        <p:nvSpPr>
          <p:cNvPr id="3" name="Segnaposto contenuto 2">
            <a:extLst>
              <a:ext uri="{FF2B5EF4-FFF2-40B4-BE49-F238E27FC236}">
                <a16:creationId xmlns:a16="http://schemas.microsoft.com/office/drawing/2014/main" id="{B42A7464-90AD-46F1-90C3-96095A9F77B1}"/>
              </a:ext>
            </a:extLst>
          </p:cNvPr>
          <p:cNvSpPr>
            <a:spLocks noGrp="1"/>
          </p:cNvSpPr>
          <p:nvPr>
            <p:ph idx="1"/>
          </p:nvPr>
        </p:nvSpPr>
        <p:spPr/>
        <p:txBody>
          <a:bodyPr/>
          <a:lstStyle/>
          <a:p>
            <a:endParaRPr lang="it-IT" dirty="0"/>
          </a:p>
        </p:txBody>
      </p:sp>
      <p:sp>
        <p:nvSpPr>
          <p:cNvPr id="4" name="Segnaposto testo 3">
            <a:extLst>
              <a:ext uri="{FF2B5EF4-FFF2-40B4-BE49-F238E27FC236}">
                <a16:creationId xmlns:a16="http://schemas.microsoft.com/office/drawing/2014/main" id="{2B49C700-9892-4754-924A-946B856C6BAD}"/>
              </a:ext>
            </a:extLst>
          </p:cNvPr>
          <p:cNvSpPr>
            <a:spLocks noGrp="1"/>
          </p:cNvSpPr>
          <p:nvPr>
            <p:ph type="body" sz="quarter" idx="13"/>
          </p:nvPr>
        </p:nvSpPr>
        <p:spPr/>
        <p:txBody>
          <a:bodyPr/>
          <a:lstStyle/>
          <a:p>
            <a:r>
              <a:rPr lang="it-IT" i="1" dirty="0"/>
              <a:t>Modalità</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8"/>
          <p:cNvSpPr>
            <a:spLocks noChangeArrowheads="1"/>
          </p:cNvSpPr>
          <p:nvPr/>
        </p:nvSpPr>
        <p:spPr bwMode="auto">
          <a:xfrm>
            <a:off x="508000" y="1537883"/>
            <a:ext cx="8331200" cy="4247317"/>
          </a:xfrm>
          <a:prstGeom prst="rect">
            <a:avLst/>
          </a:prstGeom>
          <a:noFill/>
          <a:ln w="9525">
            <a:noFill/>
            <a:miter lim="800000"/>
            <a:headEnd/>
            <a:tailEnd/>
          </a:ln>
        </p:spPr>
        <p:txBody>
          <a:bodyPr anchor="ctr">
            <a:spAutoFit/>
          </a:bodyPr>
          <a:lstStyle/>
          <a:p>
            <a:r>
              <a:rPr lang="it-IT" altLang="ja-JP" dirty="0">
                <a:latin typeface="Helvetica Neue" panose="020B0403020202020204" pitchFamily="34" charset="0"/>
                <a:ea typeface="Helvetica Neue" panose="020B0403020202020204" pitchFamily="34" charset="0"/>
                <a:cs typeface="ＭＳ Ｐゴシック"/>
              </a:rPr>
              <a:t>- Qualora la borsa di dottorato finanziata dall’Ente o Impresa sia indispensabile per il raggiungimento del numero minimo di borse per l’attivazione del Corso di Dottorato, la lettera di intenti dovrà pervenire entro il termine indicato dall’Ateneo per la presentazione delle proposte di attivazione stessa; inoltre, la convenzione e, nel caso di finanziatori privati, anche l’idonea polizza fideiussoria a garanzia del finanziamento dovranno pervenire debitamente firmate entro il termine perentorio rappresentato dalla data in cui il Senato Accademico provvederà a deliberare sull’attivazione del ciclo di Dottorato. </a:t>
            </a:r>
          </a:p>
          <a:p>
            <a:endParaRPr lang="it-IT" altLang="ja-JP" dirty="0">
              <a:latin typeface="Helvetica Neue" panose="020B0403020202020204" pitchFamily="34" charset="0"/>
              <a:ea typeface="Helvetica Neue" panose="020B0403020202020204" pitchFamily="34" charset="0"/>
              <a:cs typeface="ＭＳ Ｐゴシック"/>
            </a:endParaRPr>
          </a:p>
          <a:p>
            <a:r>
              <a:rPr lang="it-IT" altLang="ja-JP" dirty="0">
                <a:latin typeface="Helvetica Neue" panose="020B0403020202020204" pitchFamily="34" charset="0"/>
                <a:ea typeface="Helvetica Neue" panose="020B0403020202020204" pitchFamily="34" charset="0"/>
                <a:cs typeface="ＭＳ Ｐゴシック"/>
              </a:rPr>
              <a:t>- Qualora, invece, la borsa non sia indispensabile per l’attivazione, la lettera di intenti dovrà essere presentata e la convenzione (unitamente alla polizza fideiussoria, nel caso di finanziatori privati) dovrà pervenire in data antecedente all’emanazione del bando di concorso, fatte salve eventuali e adeguatamente motivate eccezioni (e comunque pur sempre entro il termine massimo della data di pubblicazione della graduatoria di ammissione al dottorato).</a:t>
            </a:r>
          </a:p>
        </p:txBody>
      </p:sp>
      <p:sp>
        <p:nvSpPr>
          <p:cNvPr id="5" name="Titolo 4">
            <a:extLst>
              <a:ext uri="{FF2B5EF4-FFF2-40B4-BE49-F238E27FC236}">
                <a16:creationId xmlns:a16="http://schemas.microsoft.com/office/drawing/2014/main" id="{60FE3616-43F0-4DCB-9691-E697E84C07A3}"/>
              </a:ext>
            </a:extLst>
          </p:cNvPr>
          <p:cNvSpPr>
            <a:spLocks noGrp="1"/>
          </p:cNvSpPr>
          <p:nvPr>
            <p:ph type="title"/>
          </p:nvPr>
        </p:nvSpPr>
        <p:spPr/>
        <p:txBody>
          <a:bodyPr/>
          <a:lstStyle/>
          <a:p>
            <a:r>
              <a:rPr lang="it-IT" altLang="ja-JP" dirty="0">
                <a:cs typeface="ＭＳ Ｐゴシック"/>
              </a:rPr>
              <a:t>Finanziamento di una borsa di studio</a:t>
            </a:r>
            <a:endParaRPr lang="it-IT" dirty="0"/>
          </a:p>
        </p:txBody>
      </p:sp>
      <p:sp>
        <p:nvSpPr>
          <p:cNvPr id="6" name="Segnaposto contenuto 5">
            <a:extLst>
              <a:ext uri="{FF2B5EF4-FFF2-40B4-BE49-F238E27FC236}">
                <a16:creationId xmlns:a16="http://schemas.microsoft.com/office/drawing/2014/main" id="{ED056E2A-CB1E-4B1B-953A-5097E76CD798}"/>
              </a:ext>
            </a:extLst>
          </p:cNvPr>
          <p:cNvSpPr>
            <a:spLocks noGrp="1"/>
          </p:cNvSpPr>
          <p:nvPr>
            <p:ph idx="1"/>
          </p:nvPr>
        </p:nvSpPr>
        <p:spPr/>
        <p:txBody>
          <a:bodyPr/>
          <a:lstStyle/>
          <a:p>
            <a:endParaRPr lang="it-IT"/>
          </a:p>
        </p:txBody>
      </p:sp>
      <p:sp>
        <p:nvSpPr>
          <p:cNvPr id="7" name="Segnaposto testo 6">
            <a:extLst>
              <a:ext uri="{FF2B5EF4-FFF2-40B4-BE49-F238E27FC236}">
                <a16:creationId xmlns:a16="http://schemas.microsoft.com/office/drawing/2014/main" id="{198864B2-5552-4854-9379-722DCC24C4CE}"/>
              </a:ext>
            </a:extLst>
          </p:cNvPr>
          <p:cNvSpPr>
            <a:spLocks noGrp="1"/>
          </p:cNvSpPr>
          <p:nvPr>
            <p:ph type="body" sz="quarter" idx="13"/>
          </p:nvPr>
        </p:nvSpPr>
        <p:spPr/>
        <p:txBody>
          <a:bodyPr/>
          <a:lstStyle/>
          <a:p>
            <a:r>
              <a:rPr lang="it-IT" altLang="ja-JP" i="1" dirty="0">
                <a:cs typeface="ＭＳ Ｐゴシック"/>
              </a:rPr>
              <a:t>Tempistica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5"/>
          <p:cNvSpPr txBox="1">
            <a:spLocks noChangeArrowheads="1"/>
          </p:cNvSpPr>
          <p:nvPr/>
        </p:nvSpPr>
        <p:spPr bwMode="auto">
          <a:xfrm>
            <a:off x="294481" y="1382536"/>
            <a:ext cx="8555037" cy="4739759"/>
          </a:xfrm>
          <a:prstGeom prst="rect">
            <a:avLst/>
          </a:prstGeom>
          <a:noFill/>
          <a:ln w="9525">
            <a:noFill/>
            <a:miter lim="800000"/>
            <a:headEnd/>
            <a:tailEnd/>
          </a:ln>
        </p:spPr>
        <p:txBody>
          <a:bodyPr>
            <a:spAutoFit/>
          </a:bodyPr>
          <a:lstStyle/>
          <a:p>
            <a:r>
              <a:rPr lang="it-IT" dirty="0">
                <a:latin typeface="Helvetica Neue" panose="020B0403020202020204" pitchFamily="34" charset="0"/>
                <a:ea typeface="Helvetica Neue" panose="020B0403020202020204" pitchFamily="34" charset="0"/>
              </a:rPr>
              <a:t>Modelli della convenzione e della lettera di intenti  fra Ente/Società ed Università sono disponibili ai link</a:t>
            </a:r>
          </a:p>
          <a:p>
            <a:endParaRPr lang="it-IT" dirty="0">
              <a:latin typeface="Helvetica Neue" panose="020B0403020202020204" pitchFamily="34" charset="0"/>
              <a:ea typeface="Helvetica Neue" panose="020B0403020202020204" pitchFamily="34" charset="0"/>
            </a:endParaRPr>
          </a:p>
          <a:p>
            <a:r>
              <a:rPr lang="it-IT" dirty="0">
                <a:latin typeface="Helvetica Neue" panose="020B0403020202020204" pitchFamily="34" charset="0"/>
                <a:ea typeface="Helvetica Neue" panose="020B0403020202020204" pitchFamily="34" charset="0"/>
              </a:rPr>
              <a:t>Soggetti esterni </a:t>
            </a:r>
            <a:r>
              <a:rPr lang="it-IT" b="1" dirty="0">
                <a:latin typeface="Helvetica Neue" panose="020B0403020202020204" pitchFamily="34" charset="0"/>
                <a:ea typeface="Helvetica Neue" panose="020B0403020202020204" pitchFamily="34" charset="0"/>
              </a:rPr>
              <a:t>CON</a:t>
            </a:r>
            <a:r>
              <a:rPr lang="it-IT" dirty="0">
                <a:latin typeface="Helvetica Neue" panose="020B0403020202020204" pitchFamily="34" charset="0"/>
                <a:ea typeface="Helvetica Neue" panose="020B0403020202020204" pitchFamily="34" charset="0"/>
              </a:rPr>
              <a:t> fideiussione</a:t>
            </a: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3"/>
              </a:rPr>
              <a:t>Lettera di impegno</a:t>
            </a:r>
            <a:endParaRPr lang="it-IT" dirty="0">
              <a:latin typeface="Helvetica Neue" panose="020B0403020202020204" pitchFamily="34" charset="0"/>
              <a:ea typeface="Helvetica Neue" panose="020B0403020202020204" pitchFamily="34" charset="0"/>
              <a:hlinkClick r:id="rId4"/>
            </a:endParaRP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5"/>
              </a:rPr>
              <a:t>Convenzione</a:t>
            </a:r>
            <a:endParaRPr lang="it-IT" dirty="0">
              <a:latin typeface="Helvetica Neue" panose="020B0403020202020204" pitchFamily="34" charset="0"/>
              <a:ea typeface="Helvetica Neue" panose="020B0403020202020204" pitchFamily="34" charset="0"/>
            </a:endParaRP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6"/>
              </a:rPr>
              <a:t>Schema fideiussione</a:t>
            </a:r>
            <a:endParaRPr lang="it-IT" dirty="0">
              <a:latin typeface="Helvetica Neue" panose="020B0403020202020204" pitchFamily="34" charset="0"/>
              <a:ea typeface="Helvetica Neue" panose="020B0403020202020204" pitchFamily="34" charset="0"/>
            </a:endParaRPr>
          </a:p>
          <a:p>
            <a:br>
              <a:rPr lang="it-IT" dirty="0">
                <a:latin typeface="Helvetica Neue" panose="020B0403020202020204" pitchFamily="34" charset="0"/>
                <a:ea typeface="Helvetica Neue" panose="020B0403020202020204" pitchFamily="34" charset="0"/>
              </a:rPr>
            </a:br>
            <a:r>
              <a:rPr lang="it-IT" dirty="0">
                <a:latin typeface="Helvetica Neue" panose="020B0403020202020204" pitchFamily="34" charset="0"/>
                <a:ea typeface="Helvetica Neue" panose="020B0403020202020204" pitchFamily="34" charset="0"/>
              </a:rPr>
              <a:t>Soggetti esterni </a:t>
            </a:r>
            <a:r>
              <a:rPr lang="it-IT" b="1" dirty="0">
                <a:latin typeface="Helvetica Neue" panose="020B0403020202020204" pitchFamily="34" charset="0"/>
                <a:ea typeface="Helvetica Neue" panose="020B0403020202020204" pitchFamily="34" charset="0"/>
              </a:rPr>
              <a:t>SENZA</a:t>
            </a:r>
            <a:r>
              <a:rPr lang="it-IT" dirty="0">
                <a:latin typeface="Helvetica Neue" panose="020B0403020202020204" pitchFamily="34" charset="0"/>
                <a:ea typeface="Helvetica Neue" panose="020B0403020202020204" pitchFamily="34" charset="0"/>
              </a:rPr>
              <a:t> fideiussione </a:t>
            </a: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7"/>
              </a:rPr>
              <a:t>Convenzione</a:t>
            </a:r>
            <a:r>
              <a:rPr lang="it-IT" dirty="0">
                <a:latin typeface="Helvetica Neue" panose="020B0403020202020204" pitchFamily="34" charset="0"/>
                <a:ea typeface="Helvetica Neue" panose="020B0403020202020204" pitchFamily="34" charset="0"/>
              </a:rPr>
              <a:t> (la lettera di impegno è uguale a quella per Ente Pubblico) </a:t>
            </a:r>
          </a:p>
          <a:p>
            <a:br>
              <a:rPr lang="it-IT" dirty="0">
                <a:latin typeface="Helvetica Neue" panose="020B0403020202020204" pitchFamily="34" charset="0"/>
                <a:ea typeface="Helvetica Neue" panose="020B0403020202020204" pitchFamily="34" charset="0"/>
              </a:rPr>
            </a:br>
            <a:r>
              <a:rPr lang="it-IT" dirty="0">
                <a:latin typeface="Helvetica Neue" panose="020B0403020202020204" pitchFamily="34" charset="0"/>
                <a:ea typeface="Helvetica Neue" panose="020B0403020202020204" pitchFamily="34" charset="0"/>
              </a:rPr>
              <a:t>Ente pubblico</a:t>
            </a: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8"/>
              </a:rPr>
              <a:t>Lettera di impegno</a:t>
            </a:r>
            <a:endParaRPr lang="it-IT" dirty="0">
              <a:latin typeface="Helvetica Neue" panose="020B0403020202020204" pitchFamily="34" charset="0"/>
              <a:ea typeface="Helvetica Neue" panose="020B0403020202020204" pitchFamily="34" charset="0"/>
            </a:endParaRPr>
          </a:p>
          <a:p>
            <a:pPr marL="742950" lvl="1" indent="-285750">
              <a:spcBef>
                <a:spcPts val="1000"/>
              </a:spcBef>
              <a:buFont typeface="Arial" panose="020B0604020202020204" pitchFamily="34" charset="0"/>
              <a:buChar char="•"/>
            </a:pPr>
            <a:r>
              <a:rPr lang="it-IT" dirty="0">
                <a:latin typeface="Helvetica Neue" panose="020B0403020202020204" pitchFamily="34" charset="0"/>
                <a:ea typeface="Helvetica Neue" panose="020B0403020202020204" pitchFamily="34" charset="0"/>
                <a:hlinkClick r:id="rId9"/>
              </a:rPr>
              <a:t>Convenzione</a:t>
            </a:r>
            <a:endParaRPr lang="it-IT" dirty="0">
              <a:latin typeface="Helvetica Neue" panose="020B0403020202020204" pitchFamily="34" charset="0"/>
              <a:ea typeface="Helvetica Neue" panose="020B0403020202020204" pitchFamily="34" charset="0"/>
            </a:endParaRPr>
          </a:p>
        </p:txBody>
      </p:sp>
      <p:sp>
        <p:nvSpPr>
          <p:cNvPr id="2" name="Titolo 1">
            <a:extLst>
              <a:ext uri="{FF2B5EF4-FFF2-40B4-BE49-F238E27FC236}">
                <a16:creationId xmlns:a16="http://schemas.microsoft.com/office/drawing/2014/main" id="{93FA0239-5069-46DA-82F0-4BE527803D72}"/>
              </a:ext>
            </a:extLst>
          </p:cNvPr>
          <p:cNvSpPr>
            <a:spLocks noGrp="1"/>
          </p:cNvSpPr>
          <p:nvPr>
            <p:ph type="title"/>
          </p:nvPr>
        </p:nvSpPr>
        <p:spPr/>
        <p:txBody>
          <a:bodyPr/>
          <a:lstStyle/>
          <a:p>
            <a:r>
              <a:rPr lang="it-IT" altLang="ja-JP" dirty="0">
                <a:cs typeface="ＭＳ Ｐゴシック"/>
              </a:rPr>
              <a:t>Finanziamento di una borsa di studio</a:t>
            </a:r>
            <a:endParaRPr lang="it-IT" dirty="0"/>
          </a:p>
        </p:txBody>
      </p:sp>
      <p:sp>
        <p:nvSpPr>
          <p:cNvPr id="3" name="Segnaposto contenuto 2">
            <a:extLst>
              <a:ext uri="{FF2B5EF4-FFF2-40B4-BE49-F238E27FC236}">
                <a16:creationId xmlns:a16="http://schemas.microsoft.com/office/drawing/2014/main" id="{95B05900-DDA3-4511-A970-60001296D387}"/>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E261CB78-2596-43FF-B897-0D811551E486}"/>
              </a:ext>
            </a:extLst>
          </p:cNvPr>
          <p:cNvSpPr>
            <a:spLocks noGrp="1"/>
          </p:cNvSpPr>
          <p:nvPr>
            <p:ph type="body" sz="quarter" idx="13"/>
          </p:nvPr>
        </p:nvSpPr>
        <p:spPr/>
        <p:txBody>
          <a:bodyPr/>
          <a:lstStyle/>
          <a:p>
            <a:endParaRPr lang="it-IT"/>
          </a:p>
        </p:txBody>
      </p:sp>
    </p:spTree>
    <p:extLst>
      <p:ext uri="{BB962C8B-B14F-4D97-AF65-F5344CB8AC3E}">
        <p14:creationId xmlns:p14="http://schemas.microsoft.com/office/powerpoint/2010/main" val="2432082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2"/>
          <p:cNvSpPr txBox="1">
            <a:spLocks noChangeArrowheads="1"/>
          </p:cNvSpPr>
          <p:nvPr/>
        </p:nvSpPr>
        <p:spPr bwMode="auto">
          <a:xfrm>
            <a:off x="2374900" y="2217738"/>
            <a:ext cx="4575175" cy="1333500"/>
          </a:xfrm>
          <a:prstGeom prst="rect">
            <a:avLst/>
          </a:prstGeom>
          <a:noFill/>
          <a:ln w="9525">
            <a:noFill/>
            <a:miter lim="800000"/>
            <a:headEnd/>
            <a:tailEnd/>
          </a:ln>
        </p:spPr>
        <p:txBody>
          <a:bodyPr>
            <a:spAutoFit/>
          </a:bodyPr>
          <a:lstStyle/>
          <a:p>
            <a:pPr algn="ctr" defTabSz="914400">
              <a:lnSpc>
                <a:spcPct val="170000"/>
              </a:lnSpc>
            </a:pPr>
            <a:r>
              <a:rPr lang="it-IT" altLang="ja-JP" sz="2400" b="1">
                <a:cs typeface="ＭＳ Ｐゴシック"/>
              </a:rPr>
              <a:t>Finanziamento di un assegno di ricerca</a:t>
            </a:r>
            <a:endParaRPr lang="it-IT" sz="2400" b="1"/>
          </a:p>
        </p:txBody>
      </p:sp>
      <p:sp>
        <p:nvSpPr>
          <p:cNvPr id="50178" name="AutoShape 5"/>
          <p:cNvSpPr>
            <a:spLocks noChangeArrowheads="1"/>
          </p:cNvSpPr>
          <p:nvPr/>
        </p:nvSpPr>
        <p:spPr bwMode="auto">
          <a:xfrm>
            <a:off x="822325" y="1858963"/>
            <a:ext cx="7485063" cy="2043112"/>
          </a:xfrm>
          <a:prstGeom prst="roundRect">
            <a:avLst>
              <a:gd name="adj" fmla="val 16667"/>
            </a:avLst>
          </a:prstGeom>
          <a:noFill/>
          <a:ln w="9525">
            <a:solidFill>
              <a:srgbClr val="FF0000"/>
            </a:solidFill>
            <a:round/>
            <a:headEnd/>
            <a:tailEnd/>
          </a:ln>
        </p:spPr>
        <p:txBody>
          <a:bodyPr wrap="none" anchor="ctr"/>
          <a:lstStyle/>
          <a:p>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0"/>
          <p:cNvSpPr>
            <a:spLocks noChangeArrowheads="1"/>
          </p:cNvSpPr>
          <p:nvPr/>
        </p:nvSpPr>
        <p:spPr bwMode="auto">
          <a:xfrm>
            <a:off x="518990" y="1542580"/>
            <a:ext cx="8092210" cy="4334520"/>
          </a:xfrm>
          <a:prstGeom prst="rect">
            <a:avLst/>
          </a:prstGeom>
          <a:noFill/>
          <a:ln w="9525">
            <a:noFill/>
            <a:miter lim="800000"/>
            <a:headEnd/>
            <a:tailEnd/>
          </a:ln>
        </p:spPr>
        <p:txBody>
          <a:bodyPr wrap="square" anchor="ctr">
            <a:spAutoFit/>
          </a:bodyPr>
          <a:lstStyle/>
          <a:p>
            <a:pPr algn="just">
              <a:spcBef>
                <a:spcPts val="1000"/>
              </a:spcBef>
            </a:pPr>
            <a:r>
              <a:rPr lang="it-IT" altLang="ja-JP" dirty="0">
                <a:latin typeface="Helvetica Neue" panose="020B0403020202020204" pitchFamily="34" charset="0"/>
                <a:ea typeface="Helvetica Neue" panose="020B0403020202020204" pitchFamily="34" charset="0"/>
                <a:cs typeface="ＭＳ Ｐゴシック"/>
              </a:rPr>
              <a:t>- L'Ente (o Impresa) interessato dovrà inviare al Rettore dell'Università degli Studi di Modena e Reggio Emilia ed al Coordinatore del Dottorato di Ricerca di interesse una</a:t>
            </a:r>
            <a:r>
              <a:rPr lang="it-IT" altLang="ja-JP" b="1" dirty="0">
                <a:latin typeface="Helvetica Neue" panose="020B0403020202020204" pitchFamily="34" charset="0"/>
                <a:ea typeface="Helvetica Neue" panose="020B0403020202020204" pitchFamily="34" charset="0"/>
                <a:cs typeface="ＭＳ Ｐゴシック"/>
              </a:rPr>
              <a:t> lettera di intenti</a:t>
            </a:r>
            <a:r>
              <a:rPr lang="it-IT" altLang="ja-JP" dirty="0">
                <a:latin typeface="Helvetica Neue" panose="020B0403020202020204" pitchFamily="34" charset="0"/>
                <a:ea typeface="Helvetica Neue" panose="020B0403020202020204" pitchFamily="34" charset="0"/>
                <a:cs typeface="ＭＳ Ｐゴシック"/>
              </a:rPr>
              <a:t> con la quale chiede di poter finanziare un assegno di ricerca in uno specifico settore scientifico-disciplinare, su una tematica specifico e di fascia assegnata. </a:t>
            </a:r>
          </a:p>
          <a:p>
            <a:pPr algn="just">
              <a:spcBef>
                <a:spcPts val="1000"/>
              </a:spcBef>
              <a:buFontTx/>
              <a:buChar char="-"/>
            </a:pPr>
            <a:r>
              <a:rPr lang="it-IT" altLang="ja-JP" dirty="0">
                <a:latin typeface="Helvetica Neue" panose="020B0403020202020204" pitchFamily="34" charset="0"/>
                <a:ea typeface="Helvetica Neue" panose="020B0403020202020204" pitchFamily="34" charset="0"/>
                <a:cs typeface="ＭＳ Ｐゴシック"/>
              </a:rPr>
              <a:t> La procedura da seguire in questo caso e la relativa tempistica sono uguali a quelle illustrate sopra per l’attivazione di una borsa di studio.</a:t>
            </a:r>
          </a:p>
          <a:p>
            <a:pPr>
              <a:spcBef>
                <a:spcPts val="1000"/>
              </a:spcBef>
              <a:buFontTx/>
              <a:buChar char="-"/>
            </a:pPr>
            <a:r>
              <a:rPr lang="it-IT" altLang="ja-JP" dirty="0">
                <a:latin typeface="Helvetica Neue" panose="020B0403020202020204" pitchFamily="34" charset="0"/>
                <a:ea typeface="Helvetica Neue" panose="020B0403020202020204" pitchFamily="34" charset="0"/>
                <a:cs typeface="ＭＳ Ｐゴシック"/>
              </a:rPr>
              <a:t>Da mettere a bando come un normale assegno</a:t>
            </a:r>
          </a:p>
          <a:p>
            <a:pPr>
              <a:spcBef>
                <a:spcPts val="1000"/>
              </a:spcBef>
              <a:buFontTx/>
              <a:buChar char="-"/>
            </a:pPr>
            <a:r>
              <a:rPr lang="it-IT" altLang="ja-JP" dirty="0">
                <a:latin typeface="Helvetica Neue" panose="020B0403020202020204" pitchFamily="34" charset="0"/>
                <a:ea typeface="Helvetica Neue" panose="020B0403020202020204" pitchFamily="34" charset="0"/>
                <a:cs typeface="ＭＳ Ｐゴシック"/>
              </a:rPr>
              <a:t> La commissione, oltre al voto, deve decidere idoneità per la tematica dell’assegno; dalla graduatoria si prende quindi il primo che ha scelto tale tematica</a:t>
            </a:r>
          </a:p>
          <a:p>
            <a:pPr marL="285750" indent="-285750">
              <a:spcBef>
                <a:spcPts val="1000"/>
              </a:spcBef>
              <a:buFont typeface="Arial"/>
              <a:buChar char="•"/>
            </a:pPr>
            <a:r>
              <a:rPr lang="it-IT" altLang="ja-JP" dirty="0">
                <a:latin typeface="Helvetica Neue" panose="020B0403020202020204" pitchFamily="34" charset="0"/>
                <a:ea typeface="Helvetica Neue" panose="020B0403020202020204" pitchFamily="34" charset="0"/>
                <a:cs typeface="ＭＳ Ｐゴシック"/>
                <a:hlinkClick r:id="rId2"/>
              </a:rPr>
              <a:t>Regolamento che disciplina gli assegni di ricerca</a:t>
            </a:r>
            <a:endParaRPr lang="it-IT" altLang="ja-JP" dirty="0">
              <a:latin typeface="Helvetica Neue" panose="020B0403020202020204" pitchFamily="34" charset="0"/>
              <a:ea typeface="Helvetica Neue" panose="020B0403020202020204" pitchFamily="34" charset="0"/>
              <a:cs typeface="ＭＳ Ｐゴシック"/>
            </a:endParaRPr>
          </a:p>
          <a:p>
            <a:pPr marL="285750" indent="-285750">
              <a:spcBef>
                <a:spcPts val="1000"/>
              </a:spcBef>
              <a:buFont typeface="Arial"/>
              <a:buChar char="•"/>
            </a:pPr>
            <a:r>
              <a:rPr lang="it-IT" altLang="ja-JP" dirty="0">
                <a:latin typeface="Helvetica Neue" panose="020B0403020202020204" pitchFamily="34" charset="0"/>
                <a:ea typeface="Helvetica Neue" panose="020B0403020202020204" pitchFamily="34" charset="0"/>
                <a:cs typeface="ＭＳ Ｐゴシック"/>
                <a:hlinkClick r:id="rId3"/>
              </a:rPr>
              <a:t>Convenzione per il finanziamento di assegni di ricerca nei corsi di dottorato di ricerca da parte di soggetti esterni</a:t>
            </a:r>
            <a:endParaRPr lang="it-IT" altLang="ja-JP" dirty="0">
              <a:latin typeface="Helvetica Neue" panose="020B0403020202020204" pitchFamily="34" charset="0"/>
              <a:ea typeface="Helvetica Neue" panose="020B0403020202020204" pitchFamily="34" charset="0"/>
              <a:cs typeface="ＭＳ Ｐゴシック"/>
            </a:endParaRPr>
          </a:p>
        </p:txBody>
      </p:sp>
      <p:sp>
        <p:nvSpPr>
          <p:cNvPr id="4" name="Titolo 3">
            <a:extLst>
              <a:ext uri="{FF2B5EF4-FFF2-40B4-BE49-F238E27FC236}">
                <a16:creationId xmlns:a16="http://schemas.microsoft.com/office/drawing/2014/main" id="{5D51A5DF-F635-4043-B738-967DA8D31ECD}"/>
              </a:ext>
            </a:extLst>
          </p:cNvPr>
          <p:cNvSpPr>
            <a:spLocks noGrp="1"/>
          </p:cNvSpPr>
          <p:nvPr>
            <p:ph type="title"/>
          </p:nvPr>
        </p:nvSpPr>
        <p:spPr/>
        <p:txBody>
          <a:bodyPr/>
          <a:lstStyle/>
          <a:p>
            <a:r>
              <a:rPr lang="it-IT" altLang="ja-JP" sz="3200" dirty="0">
                <a:cs typeface="ＭＳ Ｐゴシック"/>
              </a:rPr>
              <a:t>Finanziamento di un assegno di ricerca</a:t>
            </a:r>
            <a:endParaRPr lang="it-IT" sz="3200" dirty="0"/>
          </a:p>
        </p:txBody>
      </p:sp>
      <p:sp>
        <p:nvSpPr>
          <p:cNvPr id="5" name="Segnaposto contenuto 4">
            <a:extLst>
              <a:ext uri="{FF2B5EF4-FFF2-40B4-BE49-F238E27FC236}">
                <a16:creationId xmlns:a16="http://schemas.microsoft.com/office/drawing/2014/main" id="{E319F779-B81E-4F03-A8E4-F7E34A63B82F}"/>
              </a:ext>
            </a:extLst>
          </p:cNvPr>
          <p:cNvSpPr>
            <a:spLocks noGrp="1"/>
          </p:cNvSpPr>
          <p:nvPr>
            <p:ph idx="1"/>
          </p:nvPr>
        </p:nvSpPr>
        <p:spPr/>
        <p:txBody>
          <a:bodyPr/>
          <a:lstStyle/>
          <a:p>
            <a:endParaRPr lang="it-IT"/>
          </a:p>
        </p:txBody>
      </p:sp>
      <p:sp>
        <p:nvSpPr>
          <p:cNvPr id="6" name="Segnaposto testo 5">
            <a:extLst>
              <a:ext uri="{FF2B5EF4-FFF2-40B4-BE49-F238E27FC236}">
                <a16:creationId xmlns:a16="http://schemas.microsoft.com/office/drawing/2014/main" id="{11825833-5AD1-4441-AD32-DB59934E6A60}"/>
              </a:ext>
            </a:extLst>
          </p:cNvPr>
          <p:cNvSpPr>
            <a:spLocks noGrp="1"/>
          </p:cNvSpPr>
          <p:nvPr>
            <p:ph type="body" sz="quarter" idx="13"/>
          </p:nvPr>
        </p:nvSpPr>
        <p:spPr/>
        <p:txBody>
          <a:bodyPr/>
          <a:lstStyle/>
          <a:p>
            <a:r>
              <a:rPr lang="it-IT" altLang="ja-JP" i="1" dirty="0">
                <a:cs typeface="ＭＳ Ｐゴシック"/>
              </a:rPr>
              <a:t>Modalità e tempistica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474F84-F172-4CFE-9E72-CA67AD994407}"/>
              </a:ext>
            </a:extLst>
          </p:cNvPr>
          <p:cNvSpPr>
            <a:spLocks noGrp="1"/>
          </p:cNvSpPr>
          <p:nvPr>
            <p:ph type="title"/>
          </p:nvPr>
        </p:nvSpPr>
        <p:spPr/>
        <p:txBody>
          <a:bodyPr/>
          <a:lstStyle/>
          <a:p>
            <a:r>
              <a:rPr lang="it-IT" dirty="0"/>
              <a:t>Perché il Dottorato in ICT?</a:t>
            </a:r>
          </a:p>
        </p:txBody>
      </p:sp>
      <p:sp>
        <p:nvSpPr>
          <p:cNvPr id="10" name="Segnaposto contenuto 9">
            <a:extLst>
              <a:ext uri="{FF2B5EF4-FFF2-40B4-BE49-F238E27FC236}">
                <a16:creationId xmlns:a16="http://schemas.microsoft.com/office/drawing/2014/main" id="{3D500B3E-8DC8-440C-8428-64345A576061}"/>
              </a:ext>
            </a:extLst>
          </p:cNvPr>
          <p:cNvSpPr>
            <a:spLocks noGrp="1"/>
          </p:cNvSpPr>
          <p:nvPr>
            <p:ph idx="1"/>
          </p:nvPr>
        </p:nvSpPr>
        <p:spPr>
          <a:xfrm>
            <a:off x="554182" y="1662545"/>
            <a:ext cx="8057018" cy="4122655"/>
          </a:xfrm>
        </p:spPr>
        <p:txBody>
          <a:bodyPr>
            <a:normAutofit fontScale="62500" lnSpcReduction="20000"/>
          </a:bodyPr>
          <a:lstStyle/>
          <a:p>
            <a:pPr marL="342900" indent="-342900" eaLnBrk="0" hangingPunct="0">
              <a:lnSpc>
                <a:spcPct val="95000"/>
              </a:lnSpc>
              <a:buFont typeface="Arial" charset="0"/>
              <a:buChar char="•"/>
            </a:pPr>
            <a:r>
              <a:rPr lang="it-IT" dirty="0">
                <a:solidFill>
                  <a:schemeClr val="tx1">
                    <a:lumMod val="75000"/>
                    <a:lumOff val="25000"/>
                  </a:schemeClr>
                </a:solidFill>
              </a:rPr>
              <a:t>Il Dottorato rappresenta l’unico strumento, in ambito accademico, per la </a:t>
            </a:r>
            <a:r>
              <a:rPr lang="it-IT" b="1" i="1" dirty="0">
                <a:solidFill>
                  <a:schemeClr val="tx1">
                    <a:lumMod val="75000"/>
                    <a:lumOff val="25000"/>
                  </a:schemeClr>
                </a:solidFill>
              </a:rPr>
              <a:t>formazione di capitale umano altamente qualificato</a:t>
            </a:r>
            <a:r>
              <a:rPr lang="it-IT" dirty="0">
                <a:solidFill>
                  <a:schemeClr val="tx1">
                    <a:lumMod val="75000"/>
                    <a:lumOff val="25000"/>
                  </a:schemeClr>
                </a:solidFill>
              </a:rPr>
              <a:t> </a:t>
            </a:r>
            <a:r>
              <a:rPr lang="it-IT" b="1" i="1" dirty="0">
                <a:solidFill>
                  <a:schemeClr val="tx1">
                    <a:lumMod val="75000"/>
                    <a:lumOff val="25000"/>
                  </a:schemeClr>
                </a:solidFill>
              </a:rPr>
              <a:t>e capace di sviluppare nuova conoscenza in settori strategici</a:t>
            </a:r>
            <a:r>
              <a:rPr lang="it-IT" b="1" dirty="0">
                <a:solidFill>
                  <a:schemeClr val="tx1">
                    <a:lumMod val="75000"/>
                    <a:lumOff val="25000"/>
                  </a:schemeClr>
                </a:solidFill>
              </a:rPr>
              <a:t>.</a:t>
            </a:r>
          </a:p>
          <a:p>
            <a:pPr marL="342900" indent="-342900" eaLnBrk="0" hangingPunct="0">
              <a:lnSpc>
                <a:spcPct val="95000"/>
              </a:lnSpc>
              <a:buFont typeface="Arial" charset="0"/>
              <a:buChar char="•"/>
            </a:pPr>
            <a:endParaRPr lang="it-IT" b="1" dirty="0">
              <a:solidFill>
                <a:schemeClr val="tx1">
                  <a:lumMod val="75000"/>
                  <a:lumOff val="25000"/>
                </a:schemeClr>
              </a:solidFill>
            </a:endParaRPr>
          </a:p>
          <a:p>
            <a:pPr marL="342900" indent="-342900" eaLnBrk="0" hangingPunct="0">
              <a:lnSpc>
                <a:spcPct val="95000"/>
              </a:lnSpc>
              <a:buFont typeface="Arial" charset="0"/>
              <a:buChar char="•"/>
            </a:pPr>
            <a:r>
              <a:rPr lang="it-IT" dirty="0">
                <a:solidFill>
                  <a:schemeClr val="tx1">
                    <a:lumMod val="75000"/>
                    <a:lumOff val="25000"/>
                  </a:schemeClr>
                </a:solidFill>
              </a:rPr>
              <a:t>Acquisizione di competenze specifiche (eventualmente interdisciplinari)</a:t>
            </a:r>
          </a:p>
          <a:p>
            <a:pPr marL="342900" indent="-342900" eaLnBrk="0" hangingPunct="0">
              <a:lnSpc>
                <a:spcPct val="95000"/>
              </a:lnSpc>
              <a:buFont typeface="Arial" charset="0"/>
              <a:buChar char="•"/>
            </a:pPr>
            <a:endParaRPr lang="it-IT" dirty="0">
              <a:solidFill>
                <a:schemeClr val="tx1">
                  <a:lumMod val="75000"/>
                  <a:lumOff val="25000"/>
                </a:schemeClr>
              </a:solidFill>
            </a:endParaRPr>
          </a:p>
          <a:p>
            <a:pPr marL="342900" indent="-342900" eaLnBrk="0" hangingPunct="0">
              <a:lnSpc>
                <a:spcPct val="95000"/>
              </a:lnSpc>
              <a:buFont typeface="Arial" charset="0"/>
              <a:buChar char="•"/>
            </a:pPr>
            <a:r>
              <a:rPr lang="it-IT" dirty="0">
                <a:solidFill>
                  <a:schemeClr val="tx1">
                    <a:lumMod val="75000"/>
                    <a:lumOff val="25000"/>
                  </a:schemeClr>
                </a:solidFill>
              </a:rPr>
              <a:t>Sviluppo di capacità di </a:t>
            </a:r>
            <a:r>
              <a:rPr lang="it-IT" i="1" dirty="0" err="1">
                <a:solidFill>
                  <a:schemeClr val="tx1">
                    <a:lumMod val="75000"/>
                    <a:lumOff val="25000"/>
                  </a:schemeClr>
                </a:solidFill>
              </a:rPr>
              <a:t>problem</a:t>
            </a:r>
            <a:r>
              <a:rPr lang="it-IT" i="1" dirty="0">
                <a:solidFill>
                  <a:schemeClr val="tx1">
                    <a:lumMod val="75000"/>
                    <a:lumOff val="25000"/>
                  </a:schemeClr>
                </a:solidFill>
              </a:rPr>
              <a:t> solving </a:t>
            </a:r>
            <a:r>
              <a:rPr lang="it-IT" dirty="0">
                <a:solidFill>
                  <a:schemeClr val="tx1">
                    <a:lumMod val="75000"/>
                    <a:lumOff val="25000"/>
                  </a:schemeClr>
                </a:solidFill>
              </a:rPr>
              <a:t>(sviluppo di innovazione)</a:t>
            </a:r>
            <a:endParaRPr lang="it-IT" i="1" dirty="0">
              <a:solidFill>
                <a:schemeClr val="tx1">
                  <a:lumMod val="75000"/>
                  <a:lumOff val="25000"/>
                </a:schemeClr>
              </a:solidFill>
            </a:endParaRPr>
          </a:p>
          <a:p>
            <a:pPr marL="342900" indent="-342900" eaLnBrk="0" hangingPunct="0">
              <a:lnSpc>
                <a:spcPct val="95000"/>
              </a:lnSpc>
              <a:buFont typeface="Arial" charset="0"/>
              <a:buChar char="•"/>
            </a:pPr>
            <a:endParaRPr lang="it-IT" dirty="0">
              <a:solidFill>
                <a:schemeClr val="tx1">
                  <a:lumMod val="75000"/>
                  <a:lumOff val="25000"/>
                </a:schemeClr>
              </a:solidFill>
            </a:endParaRPr>
          </a:p>
          <a:p>
            <a:pPr marL="342900" indent="-342900" eaLnBrk="0" hangingPunct="0">
              <a:lnSpc>
                <a:spcPct val="95000"/>
              </a:lnSpc>
              <a:buFont typeface="Arial" charset="0"/>
              <a:buChar char="•"/>
            </a:pPr>
            <a:r>
              <a:rPr lang="it-IT" dirty="0">
                <a:solidFill>
                  <a:schemeClr val="tx1">
                    <a:lumMod val="75000"/>
                    <a:lumOff val="25000"/>
                  </a:schemeClr>
                </a:solidFill>
              </a:rPr>
              <a:t>Abilità comunicative</a:t>
            </a:r>
          </a:p>
          <a:p>
            <a:pPr marL="342900" indent="-342900" eaLnBrk="0" hangingPunct="0">
              <a:lnSpc>
                <a:spcPct val="95000"/>
              </a:lnSpc>
              <a:buFont typeface="Arial" charset="0"/>
              <a:buChar char="•"/>
            </a:pPr>
            <a:endParaRPr lang="it-IT" dirty="0">
              <a:solidFill>
                <a:schemeClr val="tx1">
                  <a:lumMod val="75000"/>
                  <a:lumOff val="25000"/>
                </a:schemeClr>
              </a:solidFill>
            </a:endParaRPr>
          </a:p>
          <a:p>
            <a:pPr marL="342900" indent="-342900" eaLnBrk="0" hangingPunct="0">
              <a:lnSpc>
                <a:spcPct val="95000"/>
              </a:lnSpc>
              <a:buFont typeface="Arial" charset="0"/>
              <a:buChar char="•"/>
            </a:pPr>
            <a:r>
              <a:rPr lang="it-IT" dirty="0">
                <a:solidFill>
                  <a:schemeClr val="tx1">
                    <a:lumMod val="75000"/>
                    <a:lumOff val="25000"/>
                  </a:schemeClr>
                </a:solidFill>
              </a:rPr>
              <a:t>Capacità di formulare proposte di ricerca in un contesto internazionale</a:t>
            </a:r>
          </a:p>
          <a:p>
            <a:pPr marL="342900" indent="-342900" eaLnBrk="0" hangingPunct="0">
              <a:lnSpc>
                <a:spcPct val="95000"/>
              </a:lnSpc>
              <a:buFont typeface="Arial" charset="0"/>
              <a:buChar char="•"/>
            </a:pPr>
            <a:endParaRPr lang="it-IT" dirty="0">
              <a:solidFill>
                <a:schemeClr val="tx1">
                  <a:lumMod val="75000"/>
                  <a:lumOff val="25000"/>
                </a:schemeClr>
              </a:solidFill>
            </a:endParaRPr>
          </a:p>
          <a:p>
            <a:pPr marL="342900" indent="-342900" eaLnBrk="0" hangingPunct="0">
              <a:lnSpc>
                <a:spcPct val="95000"/>
              </a:lnSpc>
              <a:buFont typeface="Arial" charset="0"/>
              <a:buChar char="•"/>
            </a:pPr>
            <a:r>
              <a:rPr lang="it-IT" dirty="0">
                <a:solidFill>
                  <a:schemeClr val="tx1">
                    <a:lumMod val="75000"/>
                    <a:lumOff val="25000"/>
                  </a:schemeClr>
                </a:solidFill>
              </a:rPr>
              <a:t>Orientamento industriale (trasferimento tecnologico)</a:t>
            </a:r>
          </a:p>
          <a:p>
            <a:pPr marL="342900" indent="-342900" eaLnBrk="0" hangingPunct="0">
              <a:lnSpc>
                <a:spcPct val="95000"/>
              </a:lnSpc>
              <a:buFont typeface="Arial" charset="0"/>
              <a:buChar char="•"/>
            </a:pPr>
            <a:endParaRPr lang="it-IT" dirty="0">
              <a:solidFill>
                <a:schemeClr val="tx1">
                  <a:lumMod val="75000"/>
                  <a:lumOff val="25000"/>
                </a:schemeClr>
              </a:solidFill>
            </a:endParaRPr>
          </a:p>
          <a:p>
            <a:pPr marL="342900" indent="-342900" eaLnBrk="0" hangingPunct="0">
              <a:lnSpc>
                <a:spcPct val="95000"/>
              </a:lnSpc>
              <a:buFont typeface="Arial" charset="0"/>
              <a:buChar char="•"/>
            </a:pPr>
            <a:endParaRPr lang="it-IT" dirty="0">
              <a:solidFill>
                <a:schemeClr val="tx1">
                  <a:lumMod val="75000"/>
                  <a:lumOff val="25000"/>
                </a:schemeClr>
              </a:solidFill>
            </a:endParaRPr>
          </a:p>
          <a:p>
            <a:endParaRPr lang="it-IT" dirty="0">
              <a:solidFill>
                <a:schemeClr val="tx1">
                  <a:lumMod val="75000"/>
                  <a:lumOff val="25000"/>
                </a:schemeClr>
              </a:solidFill>
            </a:endParaRPr>
          </a:p>
        </p:txBody>
      </p:sp>
      <p:sp>
        <p:nvSpPr>
          <p:cNvPr id="11" name="Segnaposto testo 10">
            <a:extLst>
              <a:ext uri="{FF2B5EF4-FFF2-40B4-BE49-F238E27FC236}">
                <a16:creationId xmlns:a16="http://schemas.microsoft.com/office/drawing/2014/main" id="{EFEE1891-4A10-49A0-999F-B9D75E2C0EDA}"/>
              </a:ext>
            </a:extLst>
          </p:cNvPr>
          <p:cNvSpPr>
            <a:spLocks noGrp="1"/>
          </p:cNvSpPr>
          <p:nvPr>
            <p:ph type="body" sz="quarter" idx="13"/>
          </p:nvPr>
        </p:nvSpPr>
        <p:spPr/>
        <p:txBody>
          <a:bodyPr/>
          <a:lstStyle/>
          <a:p>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D8800B-5CF3-4951-A082-443A848132B0}"/>
              </a:ext>
            </a:extLst>
          </p:cNvPr>
          <p:cNvSpPr>
            <a:spLocks noGrp="1"/>
          </p:cNvSpPr>
          <p:nvPr>
            <p:ph type="title"/>
          </p:nvPr>
        </p:nvSpPr>
        <p:spPr/>
        <p:txBody>
          <a:bodyPr/>
          <a:lstStyle/>
          <a:p>
            <a:r>
              <a:rPr lang="it-IT" altLang="ja-JP" dirty="0">
                <a:cs typeface="ＭＳ Ｐゴシック"/>
              </a:rPr>
              <a:t>Informazioni</a:t>
            </a:r>
            <a:endParaRPr lang="it-IT" dirty="0"/>
          </a:p>
        </p:txBody>
      </p:sp>
      <p:sp>
        <p:nvSpPr>
          <p:cNvPr id="3" name="Segnaposto contenuto 2">
            <a:extLst>
              <a:ext uri="{FF2B5EF4-FFF2-40B4-BE49-F238E27FC236}">
                <a16:creationId xmlns:a16="http://schemas.microsoft.com/office/drawing/2014/main" id="{16CF7FA1-A0A7-4472-BAE0-6349D5BF4D4E}"/>
              </a:ext>
            </a:extLst>
          </p:cNvPr>
          <p:cNvSpPr>
            <a:spLocks noGrp="1"/>
          </p:cNvSpPr>
          <p:nvPr>
            <p:ph idx="1"/>
          </p:nvPr>
        </p:nvSpPr>
        <p:spPr>
          <a:xfrm>
            <a:off x="1440000" y="2394000"/>
            <a:ext cx="5302545" cy="2519745"/>
          </a:xfrm>
        </p:spPr>
        <p:txBody>
          <a:bodyPr>
            <a:normAutofit fontScale="70000" lnSpcReduction="20000"/>
          </a:bodyPr>
          <a:lstStyle/>
          <a:p>
            <a:r>
              <a:rPr lang="it-IT" altLang="ja-JP" i="1" dirty="0">
                <a:solidFill>
                  <a:schemeClr val="tx1">
                    <a:lumMod val="75000"/>
                    <a:lumOff val="25000"/>
                  </a:schemeClr>
                </a:solidFill>
                <a:cs typeface="ＭＳ Ｐゴシック"/>
              </a:rPr>
              <a:t>Per ulteriori informazioni è possibile contattare</a:t>
            </a:r>
            <a:r>
              <a:rPr lang="it-IT" altLang="ja-JP" dirty="0">
                <a:solidFill>
                  <a:schemeClr val="tx1">
                    <a:lumMod val="75000"/>
                    <a:lumOff val="25000"/>
                  </a:schemeClr>
                </a:solidFill>
                <a:cs typeface="ＭＳ Ｐゴシック"/>
              </a:rPr>
              <a:t>:</a:t>
            </a:r>
          </a:p>
          <a:p>
            <a:endParaRPr lang="it-IT" altLang="ja-JP" i="1" dirty="0">
              <a:solidFill>
                <a:schemeClr val="tx1">
                  <a:lumMod val="75000"/>
                  <a:lumOff val="25000"/>
                </a:schemeClr>
              </a:solidFill>
              <a:cs typeface="ＭＳ Ｐゴシック"/>
            </a:endParaRPr>
          </a:p>
          <a:p>
            <a:r>
              <a:rPr lang="it-IT" altLang="ja-JP" dirty="0">
                <a:solidFill>
                  <a:schemeClr val="tx1">
                    <a:lumMod val="75000"/>
                    <a:lumOff val="25000"/>
                  </a:schemeClr>
                </a:solidFill>
                <a:cs typeface="ＭＳ Ｐゴシック"/>
              </a:rPr>
              <a:t>Prof.  Sonia Bergamaschi </a:t>
            </a:r>
          </a:p>
          <a:p>
            <a:endParaRPr lang="it-IT" altLang="ja-JP" dirty="0">
              <a:solidFill>
                <a:schemeClr val="tx1">
                  <a:lumMod val="75000"/>
                  <a:lumOff val="25000"/>
                </a:schemeClr>
              </a:solidFill>
              <a:cs typeface="ＭＳ Ｐゴシック"/>
            </a:endParaRPr>
          </a:p>
          <a:p>
            <a:r>
              <a:rPr lang="it-IT" altLang="ja-JP" dirty="0">
                <a:solidFill>
                  <a:schemeClr val="tx1">
                    <a:lumMod val="75000"/>
                    <a:lumOff val="25000"/>
                  </a:schemeClr>
                </a:solidFill>
                <a:cs typeface="ＭＳ Ｐゴシック"/>
              </a:rPr>
              <a:t>Tel. 059 205 6132</a:t>
            </a:r>
          </a:p>
          <a:p>
            <a:endParaRPr lang="it-IT" altLang="ja-JP" dirty="0">
              <a:solidFill>
                <a:schemeClr val="tx1">
                  <a:lumMod val="75000"/>
                  <a:lumOff val="25000"/>
                </a:schemeClr>
              </a:solidFill>
              <a:cs typeface="ＭＳ Ｐゴシック"/>
            </a:endParaRPr>
          </a:p>
          <a:p>
            <a:r>
              <a:rPr lang="it-IT" altLang="ja-JP" dirty="0">
                <a:solidFill>
                  <a:schemeClr val="tx1">
                    <a:lumMod val="75000"/>
                    <a:lumOff val="25000"/>
                  </a:schemeClr>
                </a:solidFill>
                <a:cs typeface="ＭＳ Ｐゴシック"/>
              </a:rPr>
              <a:t>Email: sonia.bergamaschi@unimore.it</a:t>
            </a:r>
          </a:p>
          <a:p>
            <a:endParaRPr lang="it-IT" dirty="0">
              <a:solidFill>
                <a:schemeClr val="tx1">
                  <a:lumMod val="75000"/>
                  <a:lumOff val="25000"/>
                </a:schemeClr>
              </a:solidFill>
            </a:endParaRPr>
          </a:p>
        </p:txBody>
      </p:sp>
      <p:sp>
        <p:nvSpPr>
          <p:cNvPr id="4" name="Segnaposto testo 3">
            <a:extLst>
              <a:ext uri="{FF2B5EF4-FFF2-40B4-BE49-F238E27FC236}">
                <a16:creationId xmlns:a16="http://schemas.microsoft.com/office/drawing/2014/main" id="{5641BE0F-A918-4A7C-ADF4-43C9269AA15A}"/>
              </a:ext>
            </a:extLst>
          </p:cNvPr>
          <p:cNvSpPr>
            <a:spLocks noGrp="1"/>
          </p:cNvSpPr>
          <p:nvPr>
            <p:ph type="body" sz="quarter" idx="13"/>
          </p:nvPr>
        </p:nvSpPr>
        <p:spPr/>
        <p:txBody>
          <a:bodyPr/>
          <a:lstStyle/>
          <a:p>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olo 16">
            <a:extLst>
              <a:ext uri="{FF2B5EF4-FFF2-40B4-BE49-F238E27FC236}">
                <a16:creationId xmlns:a16="http://schemas.microsoft.com/office/drawing/2014/main" id="{68685FF2-3DF9-41AB-9756-9495DFCC5A1E}"/>
              </a:ext>
            </a:extLst>
          </p:cNvPr>
          <p:cNvSpPr>
            <a:spLocks noGrp="1"/>
          </p:cNvSpPr>
          <p:nvPr>
            <p:ph type="title"/>
          </p:nvPr>
        </p:nvSpPr>
        <p:spPr/>
        <p:txBody>
          <a:bodyPr/>
          <a:lstStyle/>
          <a:p>
            <a:r>
              <a:rPr lang="it-IT" dirty="0"/>
              <a:t>Modalità di finanziamento</a:t>
            </a:r>
          </a:p>
        </p:txBody>
      </p:sp>
      <p:sp>
        <p:nvSpPr>
          <p:cNvPr id="12" name="Segnaposto contenuto 11">
            <a:extLst>
              <a:ext uri="{FF2B5EF4-FFF2-40B4-BE49-F238E27FC236}">
                <a16:creationId xmlns:a16="http://schemas.microsoft.com/office/drawing/2014/main" id="{4C4BBD56-3DFC-4F84-8C82-0B66CE5EC5B1}"/>
              </a:ext>
            </a:extLst>
          </p:cNvPr>
          <p:cNvSpPr>
            <a:spLocks noGrp="1"/>
          </p:cNvSpPr>
          <p:nvPr>
            <p:ph idx="1"/>
          </p:nvPr>
        </p:nvSpPr>
        <p:spPr>
          <a:xfrm>
            <a:off x="831600" y="2142836"/>
            <a:ext cx="7998364" cy="3531528"/>
          </a:xfrm>
        </p:spPr>
        <p:txBody>
          <a:bodyPr>
            <a:normAutofit/>
          </a:bodyPr>
          <a:lstStyle/>
          <a:p>
            <a:pPr marL="457200" indent="-457200">
              <a:spcAft>
                <a:spcPts val="600"/>
              </a:spcAft>
              <a:buFont typeface="Arial" panose="020B0604020202020204" pitchFamily="34" charset="0"/>
              <a:buChar char="•"/>
            </a:pPr>
            <a:r>
              <a:rPr lang="it-IT" altLang="ja-JP" sz="2800" dirty="0"/>
              <a:t> Attivazione di un dottorato in alto apprendistato </a:t>
            </a:r>
          </a:p>
          <a:p>
            <a:pPr marL="457200" indent="-457200">
              <a:spcAft>
                <a:spcPts val="600"/>
              </a:spcAft>
              <a:buFont typeface="Arial" panose="020B0604020202020204" pitchFamily="34" charset="0"/>
              <a:buChar char="•"/>
            </a:pPr>
            <a:r>
              <a:rPr lang="it-IT" altLang="ja-JP" sz="2800" dirty="0"/>
              <a:t> Attivazione di un corso di dottorato industriale </a:t>
            </a:r>
          </a:p>
          <a:p>
            <a:pPr marL="457200" indent="-457200">
              <a:spcAft>
                <a:spcPts val="600"/>
              </a:spcAft>
              <a:buFont typeface="Arial" panose="020B0604020202020204" pitchFamily="34" charset="0"/>
              <a:buChar char="•"/>
            </a:pPr>
            <a:r>
              <a:rPr lang="it-IT" altLang="ja-JP" sz="2800" dirty="0"/>
              <a:t> Finanziamento di una borsa di studio </a:t>
            </a:r>
          </a:p>
          <a:p>
            <a:pPr marL="457200" indent="-457200">
              <a:spcAft>
                <a:spcPts val="600"/>
              </a:spcAft>
              <a:buFont typeface="Arial" panose="020B0604020202020204" pitchFamily="34" charset="0"/>
              <a:buChar char="•"/>
            </a:pPr>
            <a:r>
              <a:rPr lang="it-IT" altLang="ja-JP" sz="2800" dirty="0"/>
              <a:t> Finanziamento di un assegno di ricerca triennale </a:t>
            </a:r>
            <a:endParaRPr lang="it-IT" sz="2800" dirty="0"/>
          </a:p>
          <a:p>
            <a:pPr marL="457200" indent="-457200">
              <a:spcAft>
                <a:spcPts val="600"/>
              </a:spcAft>
              <a:buFont typeface="Arial" panose="020B0604020202020204" pitchFamily="34" charset="0"/>
              <a:buChar char="•"/>
            </a:pPr>
            <a:endParaRPr lang="it-IT" sz="2800" dirty="0"/>
          </a:p>
        </p:txBody>
      </p:sp>
      <p:sp>
        <p:nvSpPr>
          <p:cNvPr id="21" name="Segnaposto testo 20">
            <a:extLst>
              <a:ext uri="{FF2B5EF4-FFF2-40B4-BE49-F238E27FC236}">
                <a16:creationId xmlns:a16="http://schemas.microsoft.com/office/drawing/2014/main" id="{9C989709-689B-486D-A766-46B4EC680FC2}"/>
              </a:ext>
            </a:extLst>
          </p:cNvPr>
          <p:cNvSpPr>
            <a:spLocks noGrp="1"/>
          </p:cNvSpPr>
          <p:nvPr>
            <p:ph type="body" sz="quarter" idx="13"/>
          </p:nvPr>
        </p:nvSpPr>
        <p:spPr/>
        <p:txBody>
          <a:bodyP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2"/>
          <p:cNvSpPr txBox="1">
            <a:spLocks noChangeArrowheads="1"/>
          </p:cNvSpPr>
          <p:nvPr/>
        </p:nvSpPr>
        <p:spPr bwMode="auto">
          <a:xfrm>
            <a:off x="2393950" y="2187575"/>
            <a:ext cx="4575175" cy="1333500"/>
          </a:xfrm>
          <a:prstGeom prst="rect">
            <a:avLst/>
          </a:prstGeom>
          <a:noFill/>
          <a:ln w="9525">
            <a:noFill/>
            <a:miter lim="800000"/>
            <a:headEnd/>
            <a:tailEnd/>
          </a:ln>
        </p:spPr>
        <p:txBody>
          <a:bodyPr>
            <a:spAutoFit/>
          </a:bodyPr>
          <a:lstStyle/>
          <a:p>
            <a:pPr algn="ctr" defTabSz="914400">
              <a:lnSpc>
                <a:spcPct val="170000"/>
              </a:lnSpc>
            </a:pPr>
            <a:r>
              <a:rPr lang="it-IT" altLang="ja-JP" sz="2400" b="1">
                <a:cs typeface="ＭＳ Ｐゴシック"/>
              </a:rPr>
              <a:t>Attivazione di un dottorato in alto apprendistato </a:t>
            </a:r>
            <a:endParaRPr lang="it-IT" sz="2400" b="1">
              <a:ea typeface="ＭＳ Ｐゴシック"/>
              <a:cs typeface="ＭＳ Ｐゴシック"/>
            </a:endParaRPr>
          </a:p>
        </p:txBody>
      </p:sp>
      <p:sp>
        <p:nvSpPr>
          <p:cNvPr id="23554" name="AutoShape 5"/>
          <p:cNvSpPr>
            <a:spLocks noChangeArrowheads="1"/>
          </p:cNvSpPr>
          <p:nvPr/>
        </p:nvSpPr>
        <p:spPr bwMode="auto">
          <a:xfrm>
            <a:off x="841375" y="1858963"/>
            <a:ext cx="7485063" cy="2043112"/>
          </a:xfrm>
          <a:prstGeom prst="roundRect">
            <a:avLst>
              <a:gd name="adj" fmla="val 16667"/>
            </a:avLst>
          </a:prstGeom>
          <a:noFill/>
          <a:ln w="9525">
            <a:solidFill>
              <a:srgbClr val="FF0000"/>
            </a:solidFill>
            <a:round/>
            <a:headEnd/>
            <a:tailEnd/>
          </a:ln>
        </p:spPr>
        <p:txBody>
          <a:bodyPr wrap="none" anchor="ctr"/>
          <a:lstStyle/>
          <a:p>
            <a:endParaRPr lang="it-IT"/>
          </a:p>
        </p:txBody>
      </p:sp>
      <p:sp>
        <p:nvSpPr>
          <p:cNvPr id="2" name="Titolo 1">
            <a:extLst>
              <a:ext uri="{FF2B5EF4-FFF2-40B4-BE49-F238E27FC236}">
                <a16:creationId xmlns:a16="http://schemas.microsoft.com/office/drawing/2014/main" id="{32C6385A-B244-4EE1-AA94-89F37E44E769}"/>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AC0A540-2071-4C56-8A84-A921ABE4E2B2}"/>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1E2C85EB-E574-4DD3-AF0E-06B93FA96E34}"/>
              </a:ext>
            </a:extLst>
          </p:cNvPr>
          <p:cNvSpPr>
            <a:spLocks noGrp="1"/>
          </p:cNvSpPr>
          <p:nvPr>
            <p:ph type="body" sz="quarter" idx="13"/>
          </p:nvPr>
        </p:nvSpPr>
        <p:spPr/>
        <p:txBody>
          <a:bodyPr/>
          <a:lstStyle/>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4"/>
          <p:cNvSpPr>
            <a:spLocks noChangeArrowheads="1"/>
          </p:cNvSpPr>
          <p:nvPr/>
        </p:nvSpPr>
        <p:spPr bwMode="auto">
          <a:xfrm>
            <a:off x="776887" y="1392335"/>
            <a:ext cx="7834313" cy="4801314"/>
          </a:xfrm>
          <a:prstGeom prst="rect">
            <a:avLst/>
          </a:prstGeom>
          <a:noFill/>
          <a:ln w="9525">
            <a:noFill/>
            <a:miter lim="800000"/>
            <a:headEnd/>
            <a:tailEnd/>
          </a:ln>
        </p:spPr>
        <p:txBody>
          <a:bodyPr anchor="ctr">
            <a:spAutoFit/>
          </a:bodyPr>
          <a:lstStyle/>
          <a:p>
            <a:pPr>
              <a:buFontTx/>
              <a:buChar char="•"/>
            </a:pPr>
            <a:r>
              <a:rPr lang="it-IT" altLang="ja-JP" i="1" dirty="0">
                <a:latin typeface="Helvetica Neue" panose="020B0403020202020204" pitchFamily="34" charset="0"/>
                <a:ea typeface="Helvetica Neue" panose="020B0403020202020204" pitchFamily="34" charset="0"/>
                <a:cs typeface="ＭＳ Ｐゴシック"/>
              </a:rPr>
              <a:t> La procedura di attivazione, da parte </a:t>
            </a:r>
            <a:r>
              <a:rPr lang="it-IT" altLang="ja-JP" dirty="0">
                <a:latin typeface="Helvetica Neue" panose="020B0403020202020204" pitchFamily="34" charset="0"/>
                <a:ea typeface="Helvetica Neue" panose="020B0403020202020204" pitchFamily="34" charset="0"/>
                <a:cs typeface="ＭＳ Ｐゴシック"/>
              </a:rPr>
              <a:t>di un Ente o di un’Impresa,</a:t>
            </a:r>
            <a:r>
              <a:rPr lang="it-IT" altLang="ja-JP" i="1" dirty="0">
                <a:latin typeface="Helvetica Neue" panose="020B0403020202020204" pitchFamily="34" charset="0"/>
                <a:ea typeface="Helvetica Neue" panose="020B0403020202020204" pitchFamily="34" charset="0"/>
                <a:cs typeface="ＭＳ Ｐゴシック"/>
              </a:rPr>
              <a:t> di un posto di dottorato in alto apprendistato prevede le seguenti fasi</a:t>
            </a:r>
            <a:r>
              <a:rPr lang="it-IT" altLang="ja-JP" dirty="0">
                <a:latin typeface="Helvetica Neue" panose="020B0403020202020204" pitchFamily="34" charset="0"/>
                <a:ea typeface="Helvetica Neue" panose="020B0403020202020204" pitchFamily="34" charset="0"/>
                <a:cs typeface="ＭＳ Ｐゴシック"/>
              </a:rPr>
              <a:t>:</a:t>
            </a:r>
          </a:p>
          <a:p>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Sottoscrizione, di una</a:t>
            </a:r>
            <a:r>
              <a:rPr lang="it-IT" altLang="ja-JP" b="1" dirty="0">
                <a:latin typeface="Helvetica Neue" panose="020B0403020202020204" pitchFamily="34" charset="0"/>
                <a:ea typeface="Helvetica Neue" panose="020B0403020202020204" pitchFamily="34" charset="0"/>
                <a:cs typeface="ＭＳ Ｐゴシック"/>
              </a:rPr>
              <a:t> lettera di intenti</a:t>
            </a:r>
            <a:r>
              <a:rPr lang="it-IT" altLang="ja-JP" dirty="0">
                <a:latin typeface="Helvetica Neue" panose="020B0403020202020204" pitchFamily="34" charset="0"/>
                <a:ea typeface="Helvetica Neue" panose="020B0403020202020204" pitchFamily="34" charset="0"/>
                <a:cs typeface="ＭＳ Ｐゴシック"/>
              </a:rPr>
              <a:t> con la quale si prende impegno ad </a:t>
            </a:r>
            <a:r>
              <a:rPr lang="it-IT" altLang="ja-JP" b="1" dirty="0">
                <a:latin typeface="Helvetica Neue" panose="020B0403020202020204" pitchFamily="34" charset="0"/>
                <a:ea typeface="Helvetica Neue" panose="020B0403020202020204" pitchFamily="34" charset="0"/>
                <a:cs typeface="ＭＳ Ｐゴシック"/>
              </a:rPr>
              <a:t>assumere con contratto di apprendistato</a:t>
            </a:r>
            <a:r>
              <a:rPr lang="it-IT" altLang="ja-JP" dirty="0">
                <a:latin typeface="Helvetica Neue" panose="020B0403020202020204" pitchFamily="34" charset="0"/>
                <a:ea typeface="Helvetica Neue" panose="020B0403020202020204" pitchFamily="34" charset="0"/>
                <a:cs typeface="ＭＳ Ｐゴシック"/>
              </a:rPr>
              <a:t> di alta formazione e di ricerca per l'acquisizione del titolo di dottore di ricerca </a:t>
            </a:r>
            <a:r>
              <a:rPr lang="it-IT" altLang="ja-JP" b="1" dirty="0">
                <a:latin typeface="Helvetica Neue" panose="020B0403020202020204" pitchFamily="34" charset="0"/>
                <a:ea typeface="Helvetica Neue" panose="020B0403020202020204" pitchFamily="34" charset="0"/>
                <a:cs typeface="ＭＳ Ｐゴシック"/>
              </a:rPr>
              <a:t>il soggetto idoneo </a:t>
            </a:r>
            <a:r>
              <a:rPr lang="it-IT" altLang="ja-JP" dirty="0">
                <a:latin typeface="Helvetica Neue" panose="020B0403020202020204" pitchFamily="34" charset="0"/>
                <a:ea typeface="Helvetica Neue" panose="020B0403020202020204" pitchFamily="34" charset="0"/>
                <a:cs typeface="ＭＳ Ｐゴシック"/>
              </a:rPr>
              <a:t>che sarà </a:t>
            </a:r>
            <a:r>
              <a:rPr lang="it-IT" altLang="ja-JP" b="1" dirty="0">
                <a:latin typeface="Helvetica Neue" panose="020B0403020202020204" pitchFamily="34" charset="0"/>
                <a:ea typeface="Helvetica Neue" panose="020B0403020202020204" pitchFamily="34" charset="0"/>
                <a:cs typeface="ＭＳ Ｐゴシック"/>
              </a:rPr>
              <a:t>individuato</a:t>
            </a:r>
            <a:r>
              <a:rPr lang="it-IT" altLang="ja-JP" dirty="0">
                <a:latin typeface="Helvetica Neue" panose="020B0403020202020204" pitchFamily="34" charset="0"/>
                <a:ea typeface="Helvetica Neue" panose="020B0403020202020204" pitchFamily="34" charset="0"/>
                <a:cs typeface="ＭＳ Ｐゴシック"/>
              </a:rPr>
              <a:t> dall'Università degli Studi di Modena e Reggio Emilia </a:t>
            </a:r>
            <a:r>
              <a:rPr lang="it-IT" altLang="ja-JP" b="1" dirty="0">
                <a:latin typeface="Helvetica Neue" panose="020B0403020202020204" pitchFamily="34" charset="0"/>
                <a:ea typeface="Helvetica Neue" panose="020B0403020202020204" pitchFamily="34" charset="0"/>
                <a:cs typeface="ＭＳ Ｐゴシック"/>
              </a:rPr>
              <a:t>con concorso</a:t>
            </a:r>
          </a:p>
          <a:p>
            <a:pPr lvl="1">
              <a:buFontTx/>
              <a:buChar char="-"/>
            </a:pPr>
            <a:r>
              <a:rPr lang="it-IT" altLang="ja-JP" dirty="0">
                <a:latin typeface="Helvetica Neue" panose="020B0403020202020204" pitchFamily="34" charset="0"/>
                <a:ea typeface="Helvetica Neue" panose="020B0403020202020204" pitchFamily="34" charset="0"/>
                <a:cs typeface="ＭＳ Ｐゴシック"/>
              </a:rPr>
              <a:t> Quindi il posto di dottorato destinato ad essere coperto dal contratto di apprendistato viene messo a concorso (cioè viene inserito nell’elenco dei posti di dottorato  pubblicato dall’Università di Modena e Reggio Emilia con cadenza annuale). </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Successiva sottoscrizione, da parte dell'Ente o Impresa, di una </a:t>
            </a:r>
            <a:r>
              <a:rPr lang="it-IT" altLang="ja-JP" b="1" dirty="0">
                <a:latin typeface="Helvetica Neue" panose="020B0403020202020204" pitchFamily="34" charset="0"/>
                <a:ea typeface="Helvetica Neue" panose="020B0403020202020204" pitchFamily="34" charset="0"/>
                <a:cs typeface="ＭＳ Ｐゴシック"/>
              </a:rPr>
              <a:t>convenzione</a:t>
            </a:r>
            <a:r>
              <a:rPr lang="it-IT" altLang="ja-JP" dirty="0">
                <a:latin typeface="Helvetica Neue" panose="020B0403020202020204" pitchFamily="34" charset="0"/>
                <a:ea typeface="Helvetica Neue" panose="020B0403020202020204" pitchFamily="34" charset="0"/>
                <a:cs typeface="ＭＳ Ｐゴシック"/>
              </a:rPr>
              <a:t> con l’Università di Modena per </a:t>
            </a:r>
            <a:r>
              <a:rPr lang="it-IT" altLang="ja-JP" b="1" dirty="0">
                <a:latin typeface="Helvetica Neue" panose="020B0403020202020204" pitchFamily="34" charset="0"/>
                <a:ea typeface="Helvetica Neue" panose="020B0403020202020204" pitchFamily="34" charset="0"/>
                <a:cs typeface="ＭＳ Ｐゴシック"/>
              </a:rPr>
              <a:t>l’attivazione di un contratto di apprendistato di alta formazione</a:t>
            </a:r>
            <a:r>
              <a:rPr lang="it-IT" altLang="ja-JP" dirty="0">
                <a:latin typeface="Helvetica Neue" panose="020B0403020202020204" pitchFamily="34" charset="0"/>
                <a:ea typeface="Helvetica Neue" panose="020B0403020202020204" pitchFamily="34" charset="0"/>
                <a:cs typeface="ＭＳ Ｐゴシック"/>
              </a:rPr>
              <a:t>, di cui ai protocolli d’intesa tra Regione Emilia Romagna, Università e Parti Sociali del 19 Giugno 2012. </a:t>
            </a:r>
          </a:p>
          <a:p>
            <a:endParaRPr lang="it-IT" altLang="ja-JP" dirty="0">
              <a:latin typeface="Helvetica Neue" panose="020B0403020202020204" pitchFamily="34" charset="0"/>
              <a:ea typeface="Helvetica Neue" panose="020B0403020202020204" pitchFamily="34" charset="0"/>
              <a:cs typeface="ＭＳ Ｐゴシック"/>
            </a:endParaRPr>
          </a:p>
        </p:txBody>
      </p:sp>
      <p:sp>
        <p:nvSpPr>
          <p:cNvPr id="2" name="Titolo 1">
            <a:extLst>
              <a:ext uri="{FF2B5EF4-FFF2-40B4-BE49-F238E27FC236}">
                <a16:creationId xmlns:a16="http://schemas.microsoft.com/office/drawing/2014/main" id="{7660E6E0-2DE7-4431-93CF-0F8B636903CA}"/>
              </a:ext>
            </a:extLst>
          </p:cNvPr>
          <p:cNvSpPr>
            <a:spLocks noGrp="1"/>
          </p:cNvSpPr>
          <p:nvPr>
            <p:ph type="title"/>
          </p:nvPr>
        </p:nvSpPr>
        <p:spPr/>
        <p:txBody>
          <a:bodyPr/>
          <a:lstStyle/>
          <a:p>
            <a:r>
              <a:rPr lang="it-IT" dirty="0"/>
              <a:t>Alto apprendistato</a:t>
            </a:r>
          </a:p>
        </p:txBody>
      </p:sp>
      <p:sp>
        <p:nvSpPr>
          <p:cNvPr id="3" name="Segnaposto contenuto 2">
            <a:extLst>
              <a:ext uri="{FF2B5EF4-FFF2-40B4-BE49-F238E27FC236}">
                <a16:creationId xmlns:a16="http://schemas.microsoft.com/office/drawing/2014/main" id="{8E40BB7A-4FA4-4522-9175-0702D3026BBF}"/>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D1197A67-C25A-45B0-A92D-852F1BFA991C}"/>
              </a:ext>
            </a:extLst>
          </p:cNvPr>
          <p:cNvSpPr>
            <a:spLocks noGrp="1"/>
          </p:cNvSpPr>
          <p:nvPr>
            <p:ph type="body" sz="quarter" idx="13"/>
          </p:nvPr>
        </p:nvSpPr>
        <p:spPr/>
        <p:txBody>
          <a:bodyPr/>
          <a:lstStyle/>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457200" y="1825426"/>
            <a:ext cx="8443913" cy="3970318"/>
          </a:xfrm>
          <a:prstGeom prst="rect">
            <a:avLst/>
          </a:prstGeom>
          <a:noFill/>
          <a:ln w="9525">
            <a:noFill/>
            <a:miter lim="800000"/>
            <a:headEnd/>
            <a:tailEnd/>
          </a:ln>
        </p:spPr>
        <p:txBody>
          <a:bodyPr anchor="ctr">
            <a:spAutoFit/>
          </a:bodyPr>
          <a:lstStyle/>
          <a:p>
            <a:pPr>
              <a:buFontTx/>
              <a:buChar char="-"/>
            </a:pPr>
            <a:r>
              <a:rPr lang="it-IT" altLang="ja-JP" dirty="0">
                <a:latin typeface="Helvetica Neue" panose="020B0403020202020204" pitchFamily="34" charset="0"/>
                <a:ea typeface="Helvetica Neue" panose="020B0403020202020204" pitchFamily="34" charset="0"/>
                <a:cs typeface="ＭＳ Ｐゴシック"/>
              </a:rPr>
              <a:t> Il dottorando inserito in un percorso di</a:t>
            </a:r>
            <a:r>
              <a:rPr lang="it-IT" altLang="ja-JP" b="1" dirty="0">
                <a:latin typeface="Helvetica Neue" panose="020B0403020202020204" pitchFamily="34" charset="0"/>
                <a:ea typeface="Helvetica Neue" panose="020B0403020202020204" pitchFamily="34" charset="0"/>
                <a:cs typeface="ＭＳ Ｐゴシック"/>
              </a:rPr>
              <a:t> apprendistato di alta formazione e di ricerca </a:t>
            </a:r>
            <a:r>
              <a:rPr lang="it-IT" altLang="ja-JP" dirty="0">
                <a:latin typeface="Helvetica Neue" panose="020B0403020202020204" pitchFamily="34" charset="0"/>
                <a:ea typeface="Helvetica Neue" panose="020B0403020202020204" pitchFamily="34" charset="0"/>
                <a:cs typeface="ＭＳ Ｐゴシック"/>
              </a:rPr>
              <a:t>è a, tutti gli effetti, un</a:t>
            </a:r>
            <a:r>
              <a:rPr lang="it-IT" altLang="ja-JP" b="1" dirty="0">
                <a:latin typeface="Helvetica Neue" panose="020B0403020202020204" pitchFamily="34" charset="0"/>
                <a:ea typeface="Helvetica Neue" panose="020B0403020202020204" pitchFamily="34" charset="0"/>
                <a:cs typeface="ＭＳ Ｐゴシック"/>
              </a:rPr>
              <a:t> dipendente aziendale</a:t>
            </a:r>
            <a:r>
              <a:rPr lang="it-IT" altLang="ja-JP" dirty="0">
                <a:latin typeface="Helvetica Neue" panose="020B0403020202020204" pitchFamily="34" charset="0"/>
                <a:ea typeface="Helvetica Neue" panose="020B0403020202020204" pitchFamily="34" charset="0"/>
                <a:cs typeface="ＭＳ Ｐゴシック"/>
              </a:rPr>
              <a:t>.  </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La formazione di un dottorando in alto apprendistato è finalizzata all’acquisizione di competenze negli ambiti dell’innovazione tecnologica ed organizzativa dell’economia delle imprese regionali. Essa viene seguita da un tutor aziendale e da un tutor accademico (al quale non spetta alcun compenso per questo compito specifico).</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b="1" dirty="0">
                <a:latin typeface="Helvetica Neue" panose="020B0403020202020204" pitchFamily="34" charset="0"/>
                <a:ea typeface="Helvetica Neue" panose="020B0403020202020204" pitchFamily="34" charset="0"/>
                <a:cs typeface="ＭＳ Ｐゴシック"/>
              </a:rPr>
              <a:t> </a:t>
            </a:r>
            <a:r>
              <a:rPr lang="it-IT" altLang="ja-JP" dirty="0">
                <a:latin typeface="Helvetica Neue" panose="020B0403020202020204" pitchFamily="34" charset="0"/>
                <a:ea typeface="Helvetica Neue" panose="020B0403020202020204" pitchFamily="34" charset="0"/>
                <a:cs typeface="ＭＳ Ｐゴシック"/>
              </a:rPr>
              <a:t>Il numero di ore annue di attività didattica e di apprendimento formale del dottorando è contenuto (non inferiore a 120 ore annue). </a:t>
            </a:r>
          </a:p>
          <a:p>
            <a:pPr>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Un </a:t>
            </a:r>
            <a:r>
              <a:rPr lang="it-IT" altLang="ja-JP" b="1" dirty="0">
                <a:latin typeface="Helvetica Neue" panose="020B0403020202020204" pitchFamily="34" charset="0"/>
                <a:ea typeface="Helvetica Neue" panose="020B0403020202020204" pitchFamily="34" charset="0"/>
                <a:cs typeface="ＭＳ Ｐゴシック"/>
              </a:rPr>
              <a:t>contratto di apprendistato di alta formazione e di ricerca</a:t>
            </a:r>
            <a:r>
              <a:rPr lang="it-IT" altLang="ja-JP" dirty="0">
                <a:latin typeface="Helvetica Neue" panose="020B0403020202020204" pitchFamily="34" charset="0"/>
                <a:ea typeface="Helvetica Neue" panose="020B0403020202020204" pitchFamily="34" charset="0"/>
                <a:cs typeface="ＭＳ Ｐゴシック"/>
              </a:rPr>
              <a:t> garantisce benefici fiscali </a:t>
            </a:r>
            <a:r>
              <a:rPr lang="it-IT" altLang="ja-JP" i="1" dirty="0">
                <a:latin typeface="Helvetica Neue" panose="020B0403020202020204" pitchFamily="34" charset="0"/>
                <a:ea typeface="Helvetica Neue" panose="020B0403020202020204" pitchFamily="34" charset="0"/>
                <a:cs typeface="ＭＳ Ｐゴシック"/>
              </a:rPr>
              <a:t>all’Ente o Impresa.</a:t>
            </a:r>
          </a:p>
          <a:p>
            <a:pPr>
              <a:buFontTx/>
              <a:buChar char="-"/>
            </a:pPr>
            <a:endParaRPr lang="it-IT" altLang="ja-JP" i="1" dirty="0">
              <a:latin typeface="Helvetica Neue" panose="020B0403020202020204" pitchFamily="34" charset="0"/>
              <a:ea typeface="Helvetica Neue" panose="020B0403020202020204" pitchFamily="34" charset="0"/>
              <a:cs typeface="ＭＳ Ｐゴシック"/>
            </a:endParaRPr>
          </a:p>
        </p:txBody>
      </p:sp>
      <p:sp>
        <p:nvSpPr>
          <p:cNvPr id="2" name="Titolo 1">
            <a:extLst>
              <a:ext uri="{FF2B5EF4-FFF2-40B4-BE49-F238E27FC236}">
                <a16:creationId xmlns:a16="http://schemas.microsoft.com/office/drawing/2014/main" id="{45CD437F-53B5-4D4D-ABCC-01BCF250E8E5}"/>
              </a:ext>
            </a:extLst>
          </p:cNvPr>
          <p:cNvSpPr>
            <a:spLocks noGrp="1"/>
          </p:cNvSpPr>
          <p:nvPr>
            <p:ph type="title"/>
          </p:nvPr>
        </p:nvSpPr>
        <p:spPr>
          <a:xfrm>
            <a:off x="1440000" y="306000"/>
            <a:ext cx="7171200" cy="514800"/>
          </a:xfrm>
        </p:spPr>
        <p:txBody>
          <a:bodyPr/>
          <a:lstStyle/>
          <a:p>
            <a:r>
              <a:rPr lang="it-IT" dirty="0"/>
              <a:t>Alto apprendistato</a:t>
            </a:r>
          </a:p>
        </p:txBody>
      </p:sp>
      <p:sp>
        <p:nvSpPr>
          <p:cNvPr id="3" name="Segnaposto contenuto 2">
            <a:extLst>
              <a:ext uri="{FF2B5EF4-FFF2-40B4-BE49-F238E27FC236}">
                <a16:creationId xmlns:a16="http://schemas.microsoft.com/office/drawing/2014/main" id="{7F7C05FF-3574-4323-B666-874F4EF006B4}"/>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2C5EAC9E-6566-4277-90F2-180CA2CEA1FC}"/>
              </a:ext>
            </a:extLst>
          </p:cNvPr>
          <p:cNvSpPr>
            <a:spLocks noGrp="1"/>
          </p:cNvSpPr>
          <p:nvPr>
            <p:ph type="body" sz="quarter" idx="13"/>
          </p:nvPr>
        </p:nvSpPr>
        <p:spPr/>
        <p:txBody>
          <a:bodyPr/>
          <a:lstStyle/>
          <a:p>
            <a:r>
              <a:rPr lang="it-IT" altLang="ja-JP" i="1" dirty="0">
                <a:cs typeface="ＭＳ Ｐゴシック"/>
              </a:rPr>
              <a:t>Vantaggi per l’Ente o Impresa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6"/>
          <p:cNvSpPr>
            <a:spLocks noChangeArrowheads="1"/>
          </p:cNvSpPr>
          <p:nvPr/>
        </p:nvSpPr>
        <p:spPr bwMode="auto">
          <a:xfrm>
            <a:off x="594220" y="1613841"/>
            <a:ext cx="8441705" cy="3949799"/>
          </a:xfrm>
          <a:prstGeom prst="rect">
            <a:avLst/>
          </a:prstGeom>
          <a:noFill/>
          <a:ln w="9525">
            <a:noFill/>
            <a:miter lim="800000"/>
            <a:headEnd/>
            <a:tailEnd/>
          </a:ln>
        </p:spPr>
        <p:txBody>
          <a:bodyPr wrap="square" anchor="ctr">
            <a:spAutoFit/>
          </a:bodyPr>
          <a:lstStyle/>
          <a:p>
            <a:pPr marL="342900" indent="-342900">
              <a:spcBef>
                <a:spcPts val="1000"/>
              </a:spcBef>
              <a:buFontTx/>
              <a:buChar char="-"/>
            </a:pPr>
            <a:r>
              <a:rPr lang="it-IT" altLang="ja-JP" dirty="0">
                <a:latin typeface="Helvetica Neue" panose="020B0403020202020204" pitchFamily="34" charset="0"/>
                <a:ea typeface="Helvetica Neue" panose="020B0403020202020204" pitchFamily="34" charset="0"/>
                <a:cs typeface="ＭＳ Ｐゴシック"/>
              </a:rPr>
              <a:t>Impegno ad assumere con contratto di apprendistato di alta formazione e di ricerca per l'acquisizione del titolo di dottore di ricerca il soggetto idoneo che sarà individuato dall'Università degli Studi di Modena e Reggio Emilia con concorso</a:t>
            </a:r>
          </a:p>
          <a:p>
            <a:pPr marL="342900" indent="-342900">
              <a:spcBef>
                <a:spcPts val="1000"/>
              </a:spcBef>
              <a:buFontTx/>
              <a:buChar char="-"/>
            </a:pPr>
            <a:r>
              <a:rPr lang="it-IT" altLang="ja-JP" dirty="0">
                <a:latin typeface="Helvetica Neue" panose="020B0403020202020204" pitchFamily="34" charset="0"/>
                <a:ea typeface="Helvetica Neue" panose="020B0403020202020204" pitchFamily="34" charset="0"/>
                <a:cs typeface="ＭＳ Ｐゴシック"/>
              </a:rPr>
              <a:t>Impegno a corrispondere all’Università degli Studi di Modena e Reggio le quote e i contributi di iscrizione (attualmente pari a </a:t>
            </a:r>
            <a:r>
              <a:rPr lang="it-IT" altLang="ja-JP" b="1" dirty="0">
                <a:latin typeface="Helvetica Neue" panose="020B0403020202020204" pitchFamily="34" charset="0"/>
                <a:ea typeface="Helvetica Neue" panose="020B0403020202020204" pitchFamily="34" charset="0"/>
                <a:cs typeface="ＭＳ Ｐゴシック"/>
              </a:rPr>
              <a:t>€ 159,05/anno</a:t>
            </a:r>
            <a:r>
              <a:rPr lang="it-IT" altLang="ja-JP" dirty="0">
                <a:latin typeface="Helvetica Neue" panose="020B0403020202020204" pitchFamily="34" charset="0"/>
                <a:ea typeface="Helvetica Neue" panose="020B0403020202020204" pitchFamily="34" charset="0"/>
                <a:cs typeface="ＭＳ Ｐゴシック"/>
              </a:rPr>
              <a:t>) </a:t>
            </a:r>
            <a:br>
              <a:rPr lang="it-IT" altLang="ja-JP" dirty="0">
                <a:latin typeface="Helvetica Neue" panose="020B0403020202020204" pitchFamily="34" charset="0"/>
                <a:ea typeface="Helvetica Neue" panose="020B0403020202020204" pitchFamily="34" charset="0"/>
                <a:cs typeface="ＭＳ Ｐゴシック"/>
              </a:rPr>
            </a:br>
            <a:r>
              <a:rPr lang="it-IT" altLang="ja-JP" dirty="0">
                <a:latin typeface="Helvetica Neue" panose="020B0403020202020204" pitchFamily="34" charset="0"/>
                <a:ea typeface="Helvetica Neue" panose="020B0403020202020204" pitchFamily="34" charset="0"/>
                <a:cs typeface="ＭＳ Ｐゴシック"/>
              </a:rPr>
              <a:t>oltre che il fondo per l’attività di ricerca del secondo e terzo anno </a:t>
            </a:r>
            <a:br>
              <a:rPr lang="it-IT" altLang="ja-JP" dirty="0">
                <a:latin typeface="Helvetica Neue" panose="020B0403020202020204" pitchFamily="34" charset="0"/>
                <a:ea typeface="Helvetica Neue" panose="020B0403020202020204" pitchFamily="34" charset="0"/>
                <a:cs typeface="ＭＳ Ｐゴシック"/>
              </a:rPr>
            </a:br>
            <a:r>
              <a:rPr lang="it-IT" altLang="ja-JP" dirty="0">
                <a:latin typeface="Helvetica Neue" panose="020B0403020202020204" pitchFamily="34" charset="0"/>
                <a:ea typeface="Helvetica Neue" panose="020B0403020202020204" pitchFamily="34" charset="0"/>
                <a:cs typeface="ＭＳ Ｐゴシック"/>
              </a:rPr>
              <a:t>(pari a € </a:t>
            </a:r>
            <a:r>
              <a:rPr lang="en-US" altLang="ja-JP" dirty="0">
                <a:latin typeface="Helvetica Neue" panose="020B0403020202020204" pitchFamily="34" charset="0"/>
                <a:ea typeface="Helvetica Neue" panose="020B0403020202020204" pitchFamily="34" charset="0"/>
                <a:cs typeface="ＭＳ Ｐゴシック"/>
              </a:rPr>
              <a:t>1.534,33 </a:t>
            </a:r>
            <a:r>
              <a:rPr lang="it-IT" altLang="ja-JP" dirty="0">
                <a:latin typeface="Helvetica Neue" panose="020B0403020202020204" pitchFamily="34" charset="0"/>
                <a:ea typeface="Helvetica Neue" panose="020B0403020202020204" pitchFamily="34" charset="0"/>
                <a:cs typeface="ＭＳ Ｐゴシック"/>
              </a:rPr>
              <a:t> annui e, quindi, pari a </a:t>
            </a:r>
            <a:r>
              <a:rPr lang="it-IT" altLang="ja-JP" b="1" dirty="0">
                <a:latin typeface="Helvetica Neue" panose="020B0403020202020204" pitchFamily="34" charset="0"/>
                <a:ea typeface="Helvetica Neue" panose="020B0403020202020204" pitchFamily="34" charset="0"/>
                <a:cs typeface="ＭＳ Ｐゴシック"/>
              </a:rPr>
              <a:t>€ </a:t>
            </a:r>
            <a:r>
              <a:rPr lang="en-US" altLang="ja-JP" b="1" dirty="0">
                <a:latin typeface="Helvetica Neue" panose="020B0403020202020204" pitchFamily="34" charset="0"/>
                <a:ea typeface="Helvetica Neue" panose="020B0403020202020204" pitchFamily="34" charset="0"/>
                <a:cs typeface="ＭＳ Ｐゴシック"/>
              </a:rPr>
              <a:t>3.068,66</a:t>
            </a:r>
            <a:r>
              <a:rPr lang="it-IT" altLang="ja-JP" b="1" dirty="0">
                <a:latin typeface="Helvetica Neue" panose="020B0403020202020204" pitchFamily="34" charset="0"/>
                <a:ea typeface="Helvetica Neue" panose="020B0403020202020204" pitchFamily="34" charset="0"/>
                <a:cs typeface="ＭＳ Ｐゴシック"/>
              </a:rPr>
              <a:t> per l’intero triennio</a:t>
            </a:r>
            <a:r>
              <a:rPr lang="it-IT" altLang="ja-JP" dirty="0">
                <a:latin typeface="Helvetica Neue" panose="020B0403020202020204" pitchFamily="34" charset="0"/>
                <a:ea typeface="Helvetica Neue" panose="020B0403020202020204" pitchFamily="34" charset="0"/>
                <a:cs typeface="ＭＳ Ｐゴシック"/>
              </a:rPr>
              <a:t>).</a:t>
            </a:r>
          </a:p>
          <a:p>
            <a:pPr marL="342900" indent="-342900">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marL="342900" indent="-342900">
              <a:buFontTx/>
              <a:buChar char="-"/>
            </a:pPr>
            <a:r>
              <a:rPr lang="it-IT" altLang="ja-JP" dirty="0">
                <a:latin typeface="Helvetica Neue" panose="020B0403020202020204" pitchFamily="34" charset="0"/>
                <a:ea typeface="Helvetica Neue" panose="020B0403020202020204" pitchFamily="34" charset="0"/>
                <a:cs typeface="ＭＳ Ｐゴシック"/>
              </a:rPr>
              <a:t>Nel caso di </a:t>
            </a:r>
            <a:r>
              <a:rPr lang="it-IT" altLang="ja-JP" b="1" dirty="0">
                <a:latin typeface="Helvetica Neue" panose="020B0403020202020204" pitchFamily="34" charset="0"/>
                <a:ea typeface="Helvetica Neue" panose="020B0403020202020204" pitchFamily="34" charset="0"/>
                <a:cs typeface="ＭＳ Ｐゴシック"/>
              </a:rPr>
              <a:t>Ente o Impresa dell’Emilia-Romagna</a:t>
            </a:r>
            <a:r>
              <a:rPr lang="it-IT" altLang="ja-JP" dirty="0">
                <a:latin typeface="Helvetica Neue" panose="020B0403020202020204" pitchFamily="34" charset="0"/>
                <a:ea typeface="Helvetica Neue" panose="020B0403020202020204" pitchFamily="34" charset="0"/>
                <a:cs typeface="ＭＳ Ｐゴシック"/>
              </a:rPr>
              <a:t>, le tasse di iscrizione vengono </a:t>
            </a:r>
            <a:r>
              <a:rPr lang="it-IT" altLang="ja-JP" b="1" dirty="0">
                <a:latin typeface="Helvetica Neue" panose="020B0403020202020204" pitchFamily="34" charset="0"/>
                <a:ea typeface="Helvetica Neue" panose="020B0403020202020204" pitchFamily="34" charset="0"/>
                <a:cs typeface="ＭＳ Ｐゴシック"/>
              </a:rPr>
              <a:t>rimborsate dalla Regione</a:t>
            </a:r>
            <a:r>
              <a:rPr lang="it-IT" altLang="ja-JP" dirty="0">
                <a:latin typeface="Helvetica Neue" panose="020B0403020202020204" pitchFamily="34" charset="0"/>
                <a:ea typeface="Helvetica Neue" panose="020B0403020202020204" pitchFamily="34" charset="0"/>
                <a:cs typeface="ＭＳ Ｐゴシック"/>
              </a:rPr>
              <a:t>.</a:t>
            </a:r>
          </a:p>
          <a:p>
            <a:pPr marL="342900" indent="-342900">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a:buFontTx/>
              <a:buChar char="-"/>
            </a:pPr>
            <a:r>
              <a:rPr lang="it-IT" altLang="ja-JP" dirty="0">
                <a:latin typeface="Helvetica Neue" panose="020B0403020202020204" pitchFamily="34" charset="0"/>
                <a:ea typeface="Helvetica Neue" panose="020B0403020202020204" pitchFamily="34" charset="0"/>
                <a:cs typeface="ＭＳ Ｐゴシック"/>
              </a:rPr>
              <a:t> Modello lettera di impegno fra Ente/Impresa ed Università disponibile al link </a:t>
            </a:r>
          </a:p>
          <a:p>
            <a:pPr marL="285750" indent="-285750">
              <a:spcBef>
                <a:spcPts val="1000"/>
              </a:spcBef>
              <a:buFont typeface="Arial" charset="0"/>
              <a:buChar char="•"/>
            </a:pPr>
            <a:r>
              <a:rPr lang="it-IT" dirty="0">
                <a:latin typeface="Helvetica Neue" panose="020B0403020202020204" pitchFamily="34" charset="0"/>
                <a:ea typeface="Helvetica Neue" panose="020B0403020202020204" pitchFamily="34" charset="0"/>
                <a:hlinkClick r:id="rId3"/>
              </a:rPr>
              <a:t>Lettera di impegno</a:t>
            </a:r>
            <a:endParaRPr lang="it-IT" dirty="0">
              <a:latin typeface="Helvetica Neue" panose="020B0403020202020204" pitchFamily="34" charset="0"/>
              <a:ea typeface="Helvetica Neue" panose="020B0403020202020204" pitchFamily="34" charset="0"/>
            </a:endParaRPr>
          </a:p>
        </p:txBody>
      </p:sp>
      <p:sp>
        <p:nvSpPr>
          <p:cNvPr id="2" name="Titolo 1">
            <a:extLst>
              <a:ext uri="{FF2B5EF4-FFF2-40B4-BE49-F238E27FC236}">
                <a16:creationId xmlns:a16="http://schemas.microsoft.com/office/drawing/2014/main" id="{5CE4D626-8F44-4834-8FF8-751398928B16}"/>
              </a:ext>
            </a:extLst>
          </p:cNvPr>
          <p:cNvSpPr>
            <a:spLocks noGrp="1"/>
          </p:cNvSpPr>
          <p:nvPr>
            <p:ph type="title"/>
          </p:nvPr>
        </p:nvSpPr>
        <p:spPr/>
        <p:txBody>
          <a:bodyPr/>
          <a:lstStyle/>
          <a:p>
            <a:r>
              <a:rPr lang="it-IT" dirty="0"/>
              <a:t>Alto apprendistato</a:t>
            </a:r>
          </a:p>
        </p:txBody>
      </p:sp>
      <p:sp>
        <p:nvSpPr>
          <p:cNvPr id="5" name="Segnaposto contenuto 4">
            <a:extLst>
              <a:ext uri="{FF2B5EF4-FFF2-40B4-BE49-F238E27FC236}">
                <a16:creationId xmlns:a16="http://schemas.microsoft.com/office/drawing/2014/main" id="{99C28B5F-128B-4C13-88E7-26CC78AB8F86}"/>
              </a:ext>
            </a:extLst>
          </p:cNvPr>
          <p:cNvSpPr>
            <a:spLocks noGrp="1"/>
          </p:cNvSpPr>
          <p:nvPr>
            <p:ph idx="1"/>
          </p:nvPr>
        </p:nvSpPr>
        <p:spPr/>
        <p:txBody>
          <a:bodyPr/>
          <a:lstStyle/>
          <a:p>
            <a:endParaRPr lang="it-IT"/>
          </a:p>
        </p:txBody>
      </p:sp>
      <p:sp>
        <p:nvSpPr>
          <p:cNvPr id="6" name="Segnaposto testo 5">
            <a:extLst>
              <a:ext uri="{FF2B5EF4-FFF2-40B4-BE49-F238E27FC236}">
                <a16:creationId xmlns:a16="http://schemas.microsoft.com/office/drawing/2014/main" id="{DA2F5BBE-497A-4357-9372-8E2EEDBD9DA0}"/>
              </a:ext>
            </a:extLst>
          </p:cNvPr>
          <p:cNvSpPr>
            <a:spLocks noGrp="1"/>
          </p:cNvSpPr>
          <p:nvPr>
            <p:ph type="body" sz="quarter" idx="13"/>
          </p:nvPr>
        </p:nvSpPr>
        <p:spPr/>
        <p:txBody>
          <a:bodyPr/>
          <a:lstStyle/>
          <a:p>
            <a:r>
              <a:rPr lang="it-IT" altLang="ja-JP" i="1" dirty="0">
                <a:cs typeface="ＭＳ Ｐゴシック"/>
              </a:rPr>
              <a:t>Impegni per l’Ente o Impresa</a:t>
            </a:r>
          </a:p>
        </p:txBody>
      </p:sp>
    </p:spTree>
    <p:extLst>
      <p:ext uri="{BB962C8B-B14F-4D97-AF65-F5344CB8AC3E}">
        <p14:creationId xmlns:p14="http://schemas.microsoft.com/office/powerpoint/2010/main" val="248667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ChangeArrowheads="1"/>
          </p:cNvSpPr>
          <p:nvPr/>
        </p:nvSpPr>
        <p:spPr bwMode="auto">
          <a:xfrm>
            <a:off x="671513" y="1713002"/>
            <a:ext cx="7526337" cy="4247317"/>
          </a:xfrm>
          <a:prstGeom prst="rect">
            <a:avLst/>
          </a:prstGeom>
          <a:noFill/>
          <a:ln w="9525">
            <a:noFill/>
            <a:miter lim="800000"/>
            <a:headEnd/>
            <a:tailEnd/>
          </a:ln>
        </p:spPr>
        <p:txBody>
          <a:bodyPr anchor="ctr">
            <a:spAutoFit/>
          </a:bodyPr>
          <a:lstStyle/>
          <a:p>
            <a:pPr marL="285750" indent="-285750" algn="just">
              <a:buFontTx/>
              <a:buChar char="-"/>
            </a:pPr>
            <a:r>
              <a:rPr lang="it-IT" altLang="ja-JP" dirty="0">
                <a:latin typeface="Helvetica Neue" panose="020B0403020202020204" pitchFamily="34" charset="0"/>
                <a:ea typeface="Helvetica Neue" panose="020B0403020202020204" pitchFamily="34" charset="0"/>
                <a:cs typeface="ＭＳ Ｐゴシック"/>
              </a:rPr>
              <a:t>Qualora un contratto di apprendistato di alta formazione sia indispensabile per l’attivazione di un corso di dottorato, la lettera di impegno dovrà pervenire entro il termine indicato dall’Ateneo per la presentazione della proposta di attivazione. </a:t>
            </a:r>
          </a:p>
          <a:p>
            <a:pPr algn="just"/>
            <a:endParaRPr lang="it-IT" altLang="ja-JP" dirty="0">
              <a:latin typeface="Helvetica Neue" panose="020B0403020202020204" pitchFamily="34" charset="0"/>
              <a:ea typeface="Helvetica Neue" panose="020B0403020202020204" pitchFamily="34" charset="0"/>
              <a:cs typeface="ＭＳ Ｐゴシック"/>
            </a:endParaRPr>
          </a:p>
          <a:p>
            <a:pPr marL="285750" indent="-285750" algn="just">
              <a:buFontTx/>
              <a:buChar char="-"/>
            </a:pPr>
            <a:r>
              <a:rPr lang="it-IT" altLang="ja-JP" dirty="0">
                <a:latin typeface="Helvetica Neue" panose="020B0403020202020204" pitchFamily="34" charset="0"/>
                <a:ea typeface="Helvetica Neue" panose="020B0403020202020204" pitchFamily="34" charset="0"/>
                <a:cs typeface="ＭＳ Ｐゴシック"/>
              </a:rPr>
              <a:t>Qualora, invece, il contratto </a:t>
            </a:r>
            <a:r>
              <a:rPr lang="it-IT" altLang="ja-JP" u="sng" dirty="0">
                <a:latin typeface="Helvetica Neue" panose="020B0403020202020204" pitchFamily="34" charset="0"/>
                <a:ea typeface="Helvetica Neue" panose="020B0403020202020204" pitchFamily="34" charset="0"/>
                <a:cs typeface="ＭＳ Ｐゴシック"/>
              </a:rPr>
              <a:t>non</a:t>
            </a:r>
            <a:r>
              <a:rPr lang="it-IT" altLang="ja-JP" dirty="0">
                <a:latin typeface="Helvetica Neue" panose="020B0403020202020204" pitchFamily="34" charset="0"/>
                <a:ea typeface="Helvetica Neue" panose="020B0403020202020204" pitchFamily="34" charset="0"/>
                <a:cs typeface="ＭＳ Ｐゴシック"/>
              </a:rPr>
              <a:t> sia indispensabile all’attivazione, la lettera di impegno dovrà essere presentata e la convenzione dovrà pervenire in data antecedente all’emanazione del bando di concorso, fatte salve eventuali e adeguatamente motivate eccezioni (e comunque pur sempre entro il termine massimo della data di pubblicazione della graduatoria di ammissione al dottorato). </a:t>
            </a:r>
          </a:p>
          <a:p>
            <a:pPr marL="285750" indent="-285750" algn="just">
              <a:buFontTx/>
              <a:buChar char="-"/>
            </a:pPr>
            <a:endParaRPr lang="it-IT" altLang="ja-JP" dirty="0">
              <a:latin typeface="Helvetica Neue" panose="020B0403020202020204" pitchFamily="34" charset="0"/>
              <a:ea typeface="Helvetica Neue" panose="020B0403020202020204" pitchFamily="34" charset="0"/>
              <a:cs typeface="ＭＳ Ｐゴシック"/>
            </a:endParaRPr>
          </a:p>
          <a:p>
            <a:pPr marL="285750" indent="-285750" algn="just">
              <a:buFontTx/>
              <a:buChar char="-"/>
            </a:pPr>
            <a:r>
              <a:rPr lang="it-IT" altLang="ja-JP" dirty="0">
                <a:latin typeface="Helvetica Neue" panose="020B0403020202020204" pitchFamily="34" charset="0"/>
                <a:ea typeface="Helvetica Neue" panose="020B0403020202020204" pitchFamily="34" charset="0"/>
                <a:cs typeface="ＭＳ Ｐゴシック"/>
              </a:rPr>
              <a:t>NOTA: la convenzione non viene allegata in quanto sarà siglata dopo la selezione del soggetto idoneo.</a:t>
            </a:r>
          </a:p>
          <a:p>
            <a:pPr algn="just"/>
            <a:endParaRPr lang="it-IT" altLang="ja-JP" dirty="0">
              <a:latin typeface="Helvetica Neue" panose="020B0403020202020204" pitchFamily="34" charset="0"/>
              <a:ea typeface="Helvetica Neue" panose="020B0403020202020204" pitchFamily="34" charset="0"/>
              <a:cs typeface="ＭＳ Ｐゴシック"/>
            </a:endParaRPr>
          </a:p>
        </p:txBody>
      </p:sp>
      <p:sp>
        <p:nvSpPr>
          <p:cNvPr id="2" name="Titolo 1">
            <a:extLst>
              <a:ext uri="{FF2B5EF4-FFF2-40B4-BE49-F238E27FC236}">
                <a16:creationId xmlns:a16="http://schemas.microsoft.com/office/drawing/2014/main" id="{22733D9C-257E-4B1F-9522-06DC8D5B139A}"/>
              </a:ext>
            </a:extLst>
          </p:cNvPr>
          <p:cNvSpPr>
            <a:spLocks noGrp="1"/>
          </p:cNvSpPr>
          <p:nvPr>
            <p:ph type="title"/>
          </p:nvPr>
        </p:nvSpPr>
        <p:spPr/>
        <p:txBody>
          <a:bodyPr/>
          <a:lstStyle/>
          <a:p>
            <a:r>
              <a:rPr lang="it-IT" dirty="0"/>
              <a:t>Alto apprendistato</a:t>
            </a:r>
          </a:p>
        </p:txBody>
      </p:sp>
      <p:sp>
        <p:nvSpPr>
          <p:cNvPr id="3" name="Segnaposto contenuto 2">
            <a:extLst>
              <a:ext uri="{FF2B5EF4-FFF2-40B4-BE49-F238E27FC236}">
                <a16:creationId xmlns:a16="http://schemas.microsoft.com/office/drawing/2014/main" id="{C5EB7304-498A-490E-882F-95877A7C9994}"/>
              </a:ext>
            </a:extLst>
          </p:cNvPr>
          <p:cNvSpPr>
            <a:spLocks noGrp="1"/>
          </p:cNvSpPr>
          <p:nvPr>
            <p:ph idx="1"/>
          </p:nvPr>
        </p:nvSpPr>
        <p:spPr/>
        <p:txBody>
          <a:bodyPr/>
          <a:lstStyle/>
          <a:p>
            <a:endParaRPr lang="it-IT" dirty="0"/>
          </a:p>
        </p:txBody>
      </p:sp>
      <p:sp>
        <p:nvSpPr>
          <p:cNvPr id="4" name="Segnaposto testo 3">
            <a:extLst>
              <a:ext uri="{FF2B5EF4-FFF2-40B4-BE49-F238E27FC236}">
                <a16:creationId xmlns:a16="http://schemas.microsoft.com/office/drawing/2014/main" id="{84285DF7-6C2D-45B5-83FE-BD17873E8688}"/>
              </a:ext>
            </a:extLst>
          </p:cNvPr>
          <p:cNvSpPr>
            <a:spLocks noGrp="1"/>
          </p:cNvSpPr>
          <p:nvPr>
            <p:ph type="body" sz="quarter" idx="13"/>
          </p:nvPr>
        </p:nvSpPr>
        <p:spPr/>
        <p:txBody>
          <a:bodyPr/>
          <a:lstStyle/>
          <a:p>
            <a:r>
              <a:rPr lang="it-IT" altLang="ja-JP" i="1" dirty="0">
                <a:cs typeface="ＭＳ Ｐゴシック"/>
              </a:rPr>
              <a:t>Tempistica</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2"/>
          <p:cNvSpPr txBox="1">
            <a:spLocks noChangeArrowheads="1"/>
          </p:cNvSpPr>
          <p:nvPr/>
        </p:nvSpPr>
        <p:spPr bwMode="auto">
          <a:xfrm>
            <a:off x="2289175" y="2495550"/>
            <a:ext cx="4575175" cy="712788"/>
          </a:xfrm>
          <a:prstGeom prst="rect">
            <a:avLst/>
          </a:prstGeom>
          <a:noFill/>
          <a:ln w="9525">
            <a:noFill/>
            <a:miter lim="800000"/>
            <a:headEnd/>
            <a:tailEnd/>
          </a:ln>
        </p:spPr>
        <p:txBody>
          <a:bodyPr>
            <a:spAutoFit/>
          </a:bodyPr>
          <a:lstStyle/>
          <a:p>
            <a:pPr algn="ctr" defTabSz="914400">
              <a:lnSpc>
                <a:spcPct val="170000"/>
              </a:lnSpc>
            </a:pPr>
            <a:r>
              <a:rPr lang="it-IT" altLang="ja-JP" sz="2400" b="1" dirty="0">
                <a:cs typeface="ＭＳ Ｐゴシック"/>
              </a:rPr>
              <a:t>Dottorato industriale</a:t>
            </a:r>
            <a:endParaRPr lang="it-IT" sz="2400" b="1" dirty="0"/>
          </a:p>
        </p:txBody>
      </p:sp>
      <p:sp>
        <p:nvSpPr>
          <p:cNvPr id="21506" name="AutoShape 5"/>
          <p:cNvSpPr>
            <a:spLocks noChangeArrowheads="1"/>
          </p:cNvSpPr>
          <p:nvPr/>
        </p:nvSpPr>
        <p:spPr bwMode="auto">
          <a:xfrm>
            <a:off x="736600" y="1858963"/>
            <a:ext cx="7485063" cy="2043112"/>
          </a:xfrm>
          <a:prstGeom prst="roundRect">
            <a:avLst>
              <a:gd name="adj" fmla="val 16667"/>
            </a:avLst>
          </a:prstGeom>
          <a:noFill/>
          <a:ln w="9525">
            <a:solidFill>
              <a:srgbClr val="FF0000"/>
            </a:solidFill>
            <a:round/>
            <a:headEnd/>
            <a:tailEnd/>
          </a:ln>
        </p:spPr>
        <p:txBody>
          <a:bodyPr wrap="none" anchor="ctr"/>
          <a:lstStyle/>
          <a:p>
            <a:endParaRPr lang="it-IT"/>
          </a:p>
        </p:txBody>
      </p:sp>
      <p:sp>
        <p:nvSpPr>
          <p:cNvPr id="2" name="Titolo 1">
            <a:extLst>
              <a:ext uri="{FF2B5EF4-FFF2-40B4-BE49-F238E27FC236}">
                <a16:creationId xmlns:a16="http://schemas.microsoft.com/office/drawing/2014/main" id="{5EFA2A7E-356C-47FC-9212-C7A86A15DB0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F9A2ADF-809D-4A25-A3D3-627B92E2D707}"/>
              </a:ext>
            </a:extLst>
          </p:cNvPr>
          <p:cNvSpPr>
            <a:spLocks noGrp="1"/>
          </p:cNvSpPr>
          <p:nvPr>
            <p:ph idx="1"/>
          </p:nvPr>
        </p:nvSpPr>
        <p:spPr/>
        <p:txBody>
          <a:bodyPr/>
          <a:lstStyle/>
          <a:p>
            <a:endParaRPr lang="it-IT"/>
          </a:p>
        </p:txBody>
      </p:sp>
      <p:sp>
        <p:nvSpPr>
          <p:cNvPr id="4" name="Segnaposto testo 3">
            <a:extLst>
              <a:ext uri="{FF2B5EF4-FFF2-40B4-BE49-F238E27FC236}">
                <a16:creationId xmlns:a16="http://schemas.microsoft.com/office/drawing/2014/main" id="{21A70CE4-C31D-4056-8A85-460F85091F2D}"/>
              </a:ext>
            </a:extLst>
          </p:cNvPr>
          <p:cNvSpPr>
            <a:spLocks noGrp="1"/>
          </p:cNvSpPr>
          <p:nvPr>
            <p:ph type="body" sz="quarter" idx="13"/>
          </p:nvPr>
        </p:nvSpPr>
        <p:spPr/>
        <p:txBody>
          <a:bodyPr/>
          <a:lstStyle/>
          <a:p>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680</TotalTime>
  <Words>1575</Words>
  <Application>Microsoft Office PowerPoint</Application>
  <PresentationFormat>Presentazione su schermo (4:3)</PresentationFormat>
  <Paragraphs>136</Paragraphs>
  <Slides>20</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Calibri</vt:lpstr>
      <vt:lpstr>Helvetica Neue</vt:lpstr>
      <vt:lpstr>Helvetica Neue Light</vt:lpstr>
      <vt:lpstr>Helvetica Neue LT Std 55 Roman</vt:lpstr>
      <vt:lpstr>Helvetica Neue Medium</vt:lpstr>
      <vt:lpstr>Tema di Office</vt:lpstr>
      <vt:lpstr>Modalità di finanziamento del Dottorato di Ricerca in ICT </vt:lpstr>
      <vt:lpstr>Perché il Dottorato in ICT?</vt:lpstr>
      <vt:lpstr>Modalità di finanziamento</vt:lpstr>
      <vt:lpstr>Presentazione standard di PowerPoint</vt:lpstr>
      <vt:lpstr>Alto apprendistato</vt:lpstr>
      <vt:lpstr>Alto apprendistato</vt:lpstr>
      <vt:lpstr>Alto apprendistato</vt:lpstr>
      <vt:lpstr>Alto apprendistato</vt:lpstr>
      <vt:lpstr>Presentazione standard di PowerPoint</vt:lpstr>
      <vt:lpstr>Dottorato industriale</vt:lpstr>
      <vt:lpstr>Dottorato industriale</vt:lpstr>
      <vt:lpstr>Dottorato industriale</vt:lpstr>
      <vt:lpstr>Dottorato industriale</vt:lpstr>
      <vt:lpstr>Presentazione standard di PowerPoint</vt:lpstr>
      <vt:lpstr>Finanziamento di una borsa di studio</vt:lpstr>
      <vt:lpstr>Finanziamento di una borsa di studio</vt:lpstr>
      <vt:lpstr>Finanziamento di una borsa di studio</vt:lpstr>
      <vt:lpstr>Presentazione standard di PowerPoint</vt:lpstr>
      <vt:lpstr>Finanziamento di un assegno di ricerca</vt:lpstr>
      <vt:lpstr>Informazioni</vt:lpstr>
    </vt:vector>
  </TitlesOfParts>
  <Company>MORE-service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Luca Gasparini</dc:creator>
  <cp:lastModifiedBy>Roberto VEZZANI</cp:lastModifiedBy>
  <cp:revision>51</cp:revision>
  <dcterms:created xsi:type="dcterms:W3CDTF">2015-06-30T14:46:04Z</dcterms:created>
  <dcterms:modified xsi:type="dcterms:W3CDTF">2019-02-25T14:42:32Z</dcterms:modified>
</cp:coreProperties>
</file>